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64">
          <p15:clr>
            <a:srgbClr val="9AA0A6"/>
          </p15:clr>
        </p15:guide>
        <p15:guide id="2" orient="horz" pos="3030">
          <p15:clr>
            <a:srgbClr val="9AA0A6"/>
          </p15:clr>
        </p15:guide>
        <p15:guide id="3" orient="horz" pos="576">
          <p15:clr>
            <a:srgbClr val="9AA0A6"/>
          </p15:clr>
        </p15:guide>
        <p15:guide id="4" pos="1730">
          <p15:clr>
            <a:srgbClr val="9AA0A6"/>
          </p15:clr>
        </p15:guide>
        <p15:guide id="5" pos="196">
          <p15:clr>
            <a:srgbClr val="9AA0A6"/>
          </p15:clr>
        </p15:guide>
        <p15:guide id="6" pos="1800">
          <p15:clr>
            <a:srgbClr val="9AA0A6"/>
          </p15:clr>
        </p15:guide>
        <p15:guide id="7" pos="4030">
          <p15:clr>
            <a:srgbClr val="9AA0A6"/>
          </p15:clr>
        </p15:guide>
        <p15:guide id="8" pos="3404">
          <p15:clr>
            <a:srgbClr val="9AA0A6"/>
          </p15:clr>
        </p15:guide>
        <p15:guide id="9" pos="2810">
          <p15:clr>
            <a:srgbClr val="9AA0A6"/>
          </p15:clr>
        </p15:guide>
        <p15:guide id="10" orient="horz" pos="2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64"/>
        <p:guide pos="3030" orient="horz"/>
        <p:guide pos="576" orient="horz"/>
        <p:guide pos="1730"/>
        <p:guide pos="196"/>
        <p:guide pos="1800"/>
        <p:guide pos="4030"/>
        <p:guide pos="3404"/>
        <p:guide pos="2810"/>
        <p:guide pos="28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1baa39644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1baa39644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1baa39644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1baa39644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1baa39644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1baa39644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1baa39644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1baa39644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1baa39644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1baa39644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1baa39644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1baa39644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1baa39644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1baa39644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1baa39644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1baa3964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1baa39644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1baa39644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1baa39644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1baa39644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1baa3964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1baa3964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1baa39644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1baa39644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1baa39644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1baa3964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1baa39644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1baa39644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1baa39644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1baa3964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1baa39644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1baa3964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1baa39644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1baa39644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1baa39644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1baa39644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1baa39644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1baa39644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1baa39644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1baa39644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1baa39644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1baa39644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1baa396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1baa396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1baa39644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1baa39644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1baa39644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1baa39644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1baa39644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1baa39644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1baa39644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1baa39644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1baa39644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1baa39644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21baa39644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21baa39644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1baa39644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21baa39644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1baa39644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1baa39644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1baa39644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1baa3964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1baa39644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1baa39644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1baa3964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1baa3964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1baa39644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1baa39644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1baa39644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1baa39644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1baa39644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21baa39644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1baa39644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21baa39644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1baa39644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1baa39644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1baa39644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1baa39644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1baa39644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21baa39644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1baa39644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1baa39644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21baa39644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21baa39644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21baa39644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21baa39644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1baa39644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1baa39644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1baa39644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21baa39644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21baa39644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21baa39644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1baa39644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21baa39644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1baa39644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21baa39644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21baa39644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21baa39644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1baa39644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21baa39644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1baa39644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21baa39644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21baa39644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21baa39644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1baa39644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1baa39644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1baa39644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21baa39644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1baa39644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1baa39644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1baa39644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1baa39644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1baa39644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1baa39644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21baa39644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21baa39644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21baa39644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21baa39644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1baa39644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21baa39644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1baa39644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21baa39644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21baa39644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21baa39644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21baa39644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21baa39644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21baa39644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21baa39644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1baa39644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1baa39644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1baa39644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1baa39644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21baa39644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21baa39644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1baa39644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1baa39644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1baa39644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21baa3964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21baa39644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21baa39644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21baa39644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21baa39644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21baa39644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21baa39644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21baa39644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21baa39644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1baa39644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1baa39644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1baa39644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1baa39644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6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>
            <p:ph idx="4294967295" type="body"/>
          </p:nvPr>
        </p:nvSpPr>
        <p:spPr>
          <a:xfrm>
            <a:off x="311700" y="448650"/>
            <a:ext cx="8520600" cy="703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6000">
                <a:solidFill>
                  <a:schemeClr val="lt1"/>
                </a:solidFill>
              </a:rPr>
              <a:t>Is London getting greener?</a:t>
            </a:r>
            <a:endParaRPr sz="16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  <p:sp>
        <p:nvSpPr>
          <p:cNvPr id="103" name="Google Shape;103;p25"/>
          <p:cNvSpPr txBox="1"/>
          <p:nvPr>
            <p:ph idx="4294967295" type="body"/>
          </p:nvPr>
        </p:nvSpPr>
        <p:spPr>
          <a:xfrm>
            <a:off x="311700" y="4106300"/>
            <a:ext cx="8520600" cy="703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lt1"/>
                </a:solidFill>
              </a:rPr>
              <a:t>A data analysis</a:t>
            </a:r>
            <a:endParaRPr b="1" sz="7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</a:rPr>
              <a:t>Yatwan Hui April 2022</a:t>
            </a:r>
            <a:endParaRPr sz="5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Questions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63" name="Google Shape;163;p34"/>
          <p:cNvSpPr txBox="1"/>
          <p:nvPr>
            <p:ph idx="1" type="body"/>
          </p:nvPr>
        </p:nvSpPr>
        <p:spPr>
          <a:xfrm>
            <a:off x="311700" y="1152475"/>
            <a:ext cx="60855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Which sector emits the most CO2?</a:t>
            </a: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2500">
                <a:solidFill>
                  <a:srgbClr val="999999"/>
                </a:solidFill>
              </a:rPr>
            </a:br>
            <a:endParaRPr i="1" sz="25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Questions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69" name="Google Shape;169;p35"/>
          <p:cNvSpPr txBox="1"/>
          <p:nvPr>
            <p:ph idx="1" type="body"/>
          </p:nvPr>
        </p:nvSpPr>
        <p:spPr>
          <a:xfrm>
            <a:off x="311700" y="1152475"/>
            <a:ext cx="60855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Which sector emits the most CO2?</a:t>
            </a: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Which London borough uses the most energy?</a:t>
            </a: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2500">
                <a:solidFill>
                  <a:srgbClr val="999999"/>
                </a:solidFill>
              </a:rPr>
            </a:br>
            <a:endParaRPr i="1" sz="25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Questions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75" name="Google Shape;175;p36"/>
          <p:cNvSpPr txBox="1"/>
          <p:nvPr>
            <p:ph idx="1" type="body"/>
          </p:nvPr>
        </p:nvSpPr>
        <p:spPr>
          <a:xfrm>
            <a:off x="311700" y="1152475"/>
            <a:ext cx="60855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Which sector emits the most CO2?</a:t>
            </a: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Which London borough uses the most energy?</a:t>
            </a: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Which borough’s energy use increased and decreased the most between 2005 and 2011?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2500">
                <a:solidFill>
                  <a:srgbClr val="999999"/>
                </a:solidFill>
              </a:rPr>
            </a:br>
            <a:endParaRPr i="1" sz="25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Questions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81" name="Google Shape;181;p37"/>
          <p:cNvSpPr txBox="1"/>
          <p:nvPr>
            <p:ph idx="1" type="body"/>
          </p:nvPr>
        </p:nvSpPr>
        <p:spPr>
          <a:xfrm>
            <a:off x="311700" y="1152475"/>
            <a:ext cx="60855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Which sector emits the most CO2?</a:t>
            </a: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Which London borough uses the most energy?</a:t>
            </a: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Which borough’s energy use increased and decreased the most between 2005 and 2011?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How does this relate to the changes in sector?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2500">
                <a:solidFill>
                  <a:srgbClr val="999999"/>
                </a:solidFill>
              </a:rPr>
            </a:br>
            <a:endParaRPr i="1" sz="25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Questions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87" name="Google Shape;187;p38"/>
          <p:cNvSpPr txBox="1"/>
          <p:nvPr>
            <p:ph idx="1" type="body"/>
          </p:nvPr>
        </p:nvSpPr>
        <p:spPr>
          <a:xfrm>
            <a:off x="311700" y="1152475"/>
            <a:ext cx="60855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Which sector emits the most CO2?</a:t>
            </a: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Which London borough uses the most energy?</a:t>
            </a: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Which borough’s energy use increased and decreased the most between 2005 and 2011?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How does this relate to the changes in sector?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Is there a correlation to urban regeneration? </a:t>
            </a:r>
            <a:br>
              <a:rPr lang="en">
                <a:solidFill>
                  <a:srgbClr val="B7B7B7"/>
                </a:solidFill>
              </a:rPr>
            </a:br>
            <a:br>
              <a:rPr i="1" lang="en" sz="2500">
                <a:solidFill>
                  <a:srgbClr val="999999"/>
                </a:solidFill>
              </a:rPr>
            </a:br>
            <a:endParaRPr i="1" sz="25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Questions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93" name="Google Shape;193;p39"/>
          <p:cNvSpPr txBox="1"/>
          <p:nvPr>
            <p:ph idx="1" type="body"/>
          </p:nvPr>
        </p:nvSpPr>
        <p:spPr>
          <a:xfrm>
            <a:off x="311700" y="1152475"/>
            <a:ext cx="60855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Which sector emits the most CO2?</a:t>
            </a: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Which London borough uses the most energy?</a:t>
            </a: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Which borough’s energy use increased and decreased the most between 2005 and 2011?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How does this relate to the changes in sector?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Is there a correlation to urban regeneration? </a:t>
            </a:r>
            <a:br>
              <a:rPr lang="en">
                <a:solidFill>
                  <a:srgbClr val="B7B7B7"/>
                </a:solidFill>
              </a:rPr>
            </a:br>
            <a:r>
              <a:rPr i="1" lang="en">
                <a:solidFill>
                  <a:srgbClr val="B7B7B7"/>
                </a:solidFill>
              </a:rPr>
              <a:t>Industrial areas &gt; residential / mixed-used</a:t>
            </a: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2500">
                <a:solidFill>
                  <a:srgbClr val="999999"/>
                </a:solidFill>
              </a:rPr>
            </a:br>
            <a:endParaRPr i="1" sz="25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Questions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99" name="Google Shape;199;p40"/>
          <p:cNvSpPr txBox="1"/>
          <p:nvPr>
            <p:ph idx="1" type="body"/>
          </p:nvPr>
        </p:nvSpPr>
        <p:spPr>
          <a:xfrm>
            <a:off x="311700" y="1152475"/>
            <a:ext cx="60855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Which sector emits the most CO2?</a:t>
            </a: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Which London borough uses the most energy?</a:t>
            </a: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Which borough’s energy use increased and decreased the most between 2005 and 2011?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How does this relate to the changes in sector?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Is there a correlation to urban regeneration? </a:t>
            </a:r>
            <a:br>
              <a:rPr lang="en">
                <a:solidFill>
                  <a:srgbClr val="B7B7B7"/>
                </a:solidFill>
              </a:rPr>
            </a:br>
            <a:r>
              <a:rPr i="1" lang="en">
                <a:solidFill>
                  <a:srgbClr val="B7B7B7"/>
                </a:solidFill>
              </a:rPr>
              <a:t>Industrial areas &gt; residential / mixed-used</a:t>
            </a: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Char char="-"/>
            </a:pPr>
            <a:r>
              <a:rPr b="1" lang="en" sz="2500">
                <a:solidFill>
                  <a:srgbClr val="666666"/>
                </a:solidFill>
              </a:rPr>
              <a:t>Is London getting greener?</a:t>
            </a:r>
            <a:br>
              <a:rPr i="1" lang="en" sz="2500">
                <a:solidFill>
                  <a:srgbClr val="999999"/>
                </a:solidFill>
              </a:rPr>
            </a:br>
            <a:endParaRPr i="1" sz="25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85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London Energy and Greenhouse Inventory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210" name="Google Shape;210;p42"/>
          <p:cNvSpPr txBox="1"/>
          <p:nvPr>
            <p:ph idx="1" type="body"/>
          </p:nvPr>
        </p:nvSpPr>
        <p:spPr>
          <a:xfrm>
            <a:off x="3117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London Datastore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Spreadsheet 1: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</a:rPr>
              <a:t>Energy consumption</a:t>
            </a:r>
            <a:br>
              <a:rPr lang="en" sz="1400">
                <a:solidFill>
                  <a:srgbClr val="666666"/>
                </a:solidFill>
              </a:rPr>
            </a:br>
            <a:r>
              <a:rPr i="1" lang="en" sz="1400">
                <a:solidFill>
                  <a:srgbClr val="666666"/>
                </a:solidFill>
              </a:rPr>
              <a:t>KiloWatt/hour</a:t>
            </a:r>
            <a:br>
              <a:rPr i="1" lang="en" sz="1400">
                <a:solidFill>
                  <a:srgbClr val="666666"/>
                </a:solidFill>
              </a:rPr>
            </a:br>
            <a:endParaRPr i="1" sz="14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https://data.london.gov.uk/dataset/leggi</a:t>
            </a:r>
            <a:endParaRPr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London Energy and Greenhouse Inventory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216" name="Google Shape;216;p43"/>
          <p:cNvSpPr txBox="1"/>
          <p:nvPr>
            <p:ph idx="1" type="body"/>
          </p:nvPr>
        </p:nvSpPr>
        <p:spPr>
          <a:xfrm>
            <a:off x="3117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London Datastore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Spreadsheet 1: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</a:rPr>
              <a:t>Energy consumption</a:t>
            </a:r>
            <a:br>
              <a:rPr lang="en" sz="1400">
                <a:solidFill>
                  <a:srgbClr val="666666"/>
                </a:solidFill>
              </a:rPr>
            </a:br>
            <a:r>
              <a:rPr i="1" lang="en" sz="1400">
                <a:solidFill>
                  <a:srgbClr val="666666"/>
                </a:solidFill>
              </a:rPr>
              <a:t>KiloWatt/hour</a:t>
            </a:r>
            <a:br>
              <a:rPr i="1" lang="en" sz="1400">
                <a:solidFill>
                  <a:srgbClr val="666666"/>
                </a:solidFill>
              </a:rPr>
            </a:br>
            <a:endParaRPr i="1"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Spreadsheet 2: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</a:rPr>
              <a:t>Carbon emissions </a:t>
            </a:r>
            <a:br>
              <a:rPr lang="en" sz="1400">
                <a:solidFill>
                  <a:srgbClr val="666666"/>
                </a:solidFill>
              </a:rPr>
            </a:br>
            <a:r>
              <a:rPr i="1" lang="en" sz="1400">
                <a:solidFill>
                  <a:srgbClr val="666666"/>
                </a:solidFill>
              </a:rPr>
              <a:t>kilotonnes CO2</a:t>
            </a:r>
            <a:endParaRPr i="1" sz="14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https://data.london.gov.uk/dataset/leggi</a:t>
            </a:r>
            <a:endParaRPr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Tableau Public</a:t>
            </a:r>
            <a:r>
              <a:rPr b="1" lang="en">
                <a:solidFill>
                  <a:srgbClr val="FF9900"/>
                </a:solidFill>
              </a:rPr>
              <a:t> 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09" name="Google Shape;109;p26"/>
          <p:cNvSpPr txBox="1"/>
          <p:nvPr>
            <p:ph idx="1" type="body"/>
          </p:nvPr>
        </p:nvSpPr>
        <p:spPr>
          <a:xfrm>
            <a:off x="311700" y="1152475"/>
            <a:ext cx="24351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Video tutorial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Connecting to spatial files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London Energy and Greenhouse Inventory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222" name="Google Shape;222;p44"/>
          <p:cNvSpPr txBox="1"/>
          <p:nvPr>
            <p:ph idx="1" type="body"/>
          </p:nvPr>
        </p:nvSpPr>
        <p:spPr>
          <a:xfrm>
            <a:off x="3117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London Datastore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Spreadsheet 1: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</a:rPr>
              <a:t>Energy consumption</a:t>
            </a:r>
            <a:br>
              <a:rPr lang="en" sz="1400">
                <a:solidFill>
                  <a:srgbClr val="666666"/>
                </a:solidFill>
              </a:rPr>
            </a:br>
            <a:r>
              <a:rPr i="1" lang="en" sz="1400">
                <a:solidFill>
                  <a:srgbClr val="666666"/>
                </a:solidFill>
              </a:rPr>
              <a:t>KiloWatt/hour</a:t>
            </a:r>
            <a:br>
              <a:rPr i="1" lang="en" sz="1400">
                <a:solidFill>
                  <a:srgbClr val="666666"/>
                </a:solidFill>
              </a:rPr>
            </a:br>
            <a:endParaRPr i="1"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Spreadsheet 2: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</a:rPr>
              <a:t>Carbon emissions </a:t>
            </a:r>
            <a:br>
              <a:rPr lang="en" sz="1400">
                <a:solidFill>
                  <a:srgbClr val="666666"/>
                </a:solidFill>
              </a:rPr>
            </a:br>
            <a:r>
              <a:rPr i="1" lang="en" sz="1400">
                <a:solidFill>
                  <a:srgbClr val="666666"/>
                </a:solidFill>
              </a:rPr>
              <a:t>kilotonnes CO2</a:t>
            </a:r>
            <a:endParaRPr i="1" sz="14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" sz="1400">
                <a:solidFill>
                  <a:srgbClr val="999999"/>
                </a:solidFill>
              </a:rPr>
              <a:t>33 London boroughs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" sz="1400">
                <a:solidFill>
                  <a:srgbClr val="999999"/>
                </a:solidFill>
              </a:rPr>
              <a:t>3 sectors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" sz="1400">
                <a:solidFill>
                  <a:srgbClr val="999999"/>
                </a:solidFill>
              </a:rPr>
              <a:t>12 fuel types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" sz="1400">
                <a:solidFill>
                  <a:srgbClr val="999999"/>
                </a:solidFill>
              </a:rPr>
              <a:t>2010 to 2017</a:t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https://data.london.gov.uk/dataset/leggi</a:t>
            </a:r>
            <a:endParaRPr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228" name="Google Shape;228;p45"/>
          <p:cNvSpPr txBox="1"/>
          <p:nvPr>
            <p:ph idx="1" type="body"/>
          </p:nvPr>
        </p:nvSpPr>
        <p:spPr>
          <a:xfrm>
            <a:off x="3117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FA8DC"/>
                </a:solidFill>
              </a:rPr>
              <a:t>Sector: Domestic</a:t>
            </a:r>
            <a:endParaRPr b="1"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FA8DC"/>
                </a:solidFill>
              </a:rPr>
              <a:t>Fuel type</a:t>
            </a:r>
            <a:endParaRPr b="1" sz="1400"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FA8DC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Char char="-"/>
            </a:pPr>
            <a:r>
              <a:rPr lang="en" sz="1400">
                <a:solidFill>
                  <a:srgbClr val="6FA8DC"/>
                </a:solidFill>
              </a:rPr>
              <a:t>Coal</a:t>
            </a:r>
            <a:endParaRPr sz="1400">
              <a:solidFill>
                <a:srgbClr val="6FA8DC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Char char="-"/>
            </a:pPr>
            <a:r>
              <a:rPr lang="en" sz="1400">
                <a:solidFill>
                  <a:srgbClr val="6FA8DC"/>
                </a:solidFill>
              </a:rPr>
              <a:t>Electricity</a:t>
            </a:r>
            <a:endParaRPr sz="1400">
              <a:solidFill>
                <a:srgbClr val="6FA8DC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Char char="-"/>
            </a:pPr>
            <a:r>
              <a:rPr lang="en" sz="1400">
                <a:solidFill>
                  <a:srgbClr val="6FA8DC"/>
                </a:solidFill>
              </a:rPr>
              <a:t>Gas</a:t>
            </a:r>
            <a:endParaRPr sz="1400">
              <a:solidFill>
                <a:srgbClr val="6FA8DC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Char char="-"/>
            </a:pPr>
            <a:r>
              <a:rPr lang="en" sz="1400">
                <a:solidFill>
                  <a:srgbClr val="6FA8DC"/>
                </a:solidFill>
              </a:rPr>
              <a:t>Oil</a:t>
            </a:r>
            <a:endParaRPr sz="1400">
              <a:solidFill>
                <a:srgbClr val="6FA8DC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Char char="-"/>
            </a:pPr>
            <a:r>
              <a:rPr lang="en" sz="1400">
                <a:solidFill>
                  <a:srgbClr val="6FA8DC"/>
                </a:solidFill>
              </a:rPr>
              <a:t>Total</a:t>
            </a:r>
            <a:endParaRPr sz="1400"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234" name="Google Shape;234;p46"/>
          <p:cNvSpPr txBox="1"/>
          <p:nvPr>
            <p:ph idx="1" type="body"/>
          </p:nvPr>
        </p:nvSpPr>
        <p:spPr>
          <a:xfrm>
            <a:off x="3117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FA8DC"/>
                </a:solidFill>
              </a:rPr>
              <a:t>Sector: Domestic</a:t>
            </a:r>
            <a:endParaRPr b="1"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FA8DC"/>
                </a:solidFill>
              </a:rPr>
              <a:t>Fuel type</a:t>
            </a:r>
            <a:endParaRPr b="1" sz="1400"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FA8DC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Char char="-"/>
            </a:pPr>
            <a:r>
              <a:rPr lang="en" sz="1400">
                <a:solidFill>
                  <a:srgbClr val="6FA8DC"/>
                </a:solidFill>
              </a:rPr>
              <a:t>Coal</a:t>
            </a:r>
            <a:endParaRPr sz="1400">
              <a:solidFill>
                <a:srgbClr val="6FA8DC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Char char="-"/>
            </a:pPr>
            <a:r>
              <a:rPr lang="en" sz="1400">
                <a:solidFill>
                  <a:srgbClr val="6FA8DC"/>
                </a:solidFill>
              </a:rPr>
              <a:t>Electricity</a:t>
            </a:r>
            <a:endParaRPr sz="1400">
              <a:solidFill>
                <a:srgbClr val="6FA8DC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Char char="-"/>
            </a:pPr>
            <a:r>
              <a:rPr lang="en" sz="1400">
                <a:solidFill>
                  <a:srgbClr val="6FA8DC"/>
                </a:solidFill>
              </a:rPr>
              <a:t>Gas</a:t>
            </a:r>
            <a:endParaRPr sz="1400">
              <a:solidFill>
                <a:srgbClr val="6FA8DC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Char char="-"/>
            </a:pPr>
            <a:r>
              <a:rPr lang="en" sz="1400">
                <a:solidFill>
                  <a:srgbClr val="6FA8DC"/>
                </a:solidFill>
              </a:rPr>
              <a:t>Oil</a:t>
            </a:r>
            <a:endParaRPr sz="1400">
              <a:solidFill>
                <a:srgbClr val="6FA8DC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Char char="-"/>
            </a:pPr>
            <a:r>
              <a:rPr lang="en" sz="1400">
                <a:solidFill>
                  <a:srgbClr val="6FA8DC"/>
                </a:solidFill>
              </a:rPr>
              <a:t>Total</a:t>
            </a:r>
            <a:endParaRPr sz="1400"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  <p:sp>
        <p:nvSpPr>
          <p:cNvPr id="235" name="Google Shape;235;p46"/>
          <p:cNvSpPr txBox="1"/>
          <p:nvPr>
            <p:ph idx="1" type="body"/>
          </p:nvPr>
        </p:nvSpPr>
        <p:spPr>
          <a:xfrm>
            <a:off x="28575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Sector: Industrial and commercial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00FF"/>
                </a:solidFill>
              </a:rPr>
              <a:t>Fuel type</a:t>
            </a:r>
            <a:endParaRPr b="1"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en" sz="1400">
                <a:solidFill>
                  <a:srgbClr val="9900FF"/>
                </a:solidFill>
              </a:rPr>
              <a:t>Coal</a:t>
            </a:r>
            <a:endParaRPr sz="1400">
              <a:solidFill>
                <a:srgbClr val="99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en" sz="1400">
                <a:solidFill>
                  <a:srgbClr val="9900FF"/>
                </a:solidFill>
              </a:rPr>
              <a:t>Electricity</a:t>
            </a:r>
            <a:endParaRPr sz="1400">
              <a:solidFill>
                <a:srgbClr val="99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en" sz="1400">
                <a:solidFill>
                  <a:srgbClr val="9900FF"/>
                </a:solidFill>
              </a:rPr>
              <a:t>Electricity without rail</a:t>
            </a:r>
            <a:endParaRPr sz="1400">
              <a:solidFill>
                <a:srgbClr val="99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en" sz="1400">
                <a:solidFill>
                  <a:srgbClr val="9900FF"/>
                </a:solidFill>
              </a:rPr>
              <a:t>Gas</a:t>
            </a:r>
            <a:endParaRPr sz="1400">
              <a:solidFill>
                <a:srgbClr val="99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en" sz="1400">
                <a:solidFill>
                  <a:srgbClr val="9900FF"/>
                </a:solidFill>
              </a:rPr>
              <a:t>Oil</a:t>
            </a:r>
            <a:endParaRPr sz="1400">
              <a:solidFill>
                <a:srgbClr val="99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en" sz="1400">
                <a:solidFill>
                  <a:srgbClr val="9900FF"/>
                </a:solidFill>
              </a:rPr>
              <a:t>Waste and renewables</a:t>
            </a:r>
            <a:endParaRPr sz="1400">
              <a:solidFill>
                <a:srgbClr val="99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en" sz="1400">
                <a:solidFill>
                  <a:srgbClr val="9900FF"/>
                </a:solidFill>
              </a:rPr>
              <a:t>Total</a:t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241" name="Google Shape;241;p47"/>
          <p:cNvSpPr txBox="1"/>
          <p:nvPr>
            <p:ph idx="1" type="body"/>
          </p:nvPr>
        </p:nvSpPr>
        <p:spPr>
          <a:xfrm>
            <a:off x="3117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FA8DC"/>
                </a:solidFill>
              </a:rPr>
              <a:t>Sector: Domestic</a:t>
            </a:r>
            <a:endParaRPr b="1"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FA8DC"/>
                </a:solidFill>
              </a:rPr>
              <a:t>Fuel type</a:t>
            </a:r>
            <a:endParaRPr b="1" sz="1400"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FA8DC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Char char="-"/>
            </a:pPr>
            <a:r>
              <a:rPr lang="en" sz="1400">
                <a:solidFill>
                  <a:srgbClr val="6FA8DC"/>
                </a:solidFill>
              </a:rPr>
              <a:t>Coal</a:t>
            </a:r>
            <a:endParaRPr sz="1400">
              <a:solidFill>
                <a:srgbClr val="6FA8DC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Char char="-"/>
            </a:pPr>
            <a:r>
              <a:rPr lang="en" sz="1400">
                <a:solidFill>
                  <a:srgbClr val="6FA8DC"/>
                </a:solidFill>
              </a:rPr>
              <a:t>Electricity</a:t>
            </a:r>
            <a:endParaRPr sz="1400">
              <a:solidFill>
                <a:srgbClr val="6FA8DC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Char char="-"/>
            </a:pPr>
            <a:r>
              <a:rPr lang="en" sz="1400">
                <a:solidFill>
                  <a:srgbClr val="6FA8DC"/>
                </a:solidFill>
              </a:rPr>
              <a:t>Gas</a:t>
            </a:r>
            <a:endParaRPr sz="1400">
              <a:solidFill>
                <a:srgbClr val="6FA8DC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Char char="-"/>
            </a:pPr>
            <a:r>
              <a:rPr lang="en" sz="1400">
                <a:solidFill>
                  <a:srgbClr val="6FA8DC"/>
                </a:solidFill>
              </a:rPr>
              <a:t>Oil</a:t>
            </a:r>
            <a:endParaRPr sz="1400">
              <a:solidFill>
                <a:srgbClr val="6FA8DC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Char char="-"/>
            </a:pPr>
            <a:r>
              <a:rPr lang="en" sz="1400">
                <a:solidFill>
                  <a:srgbClr val="6FA8DC"/>
                </a:solidFill>
              </a:rPr>
              <a:t>Total</a:t>
            </a:r>
            <a:endParaRPr sz="1400"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  <p:sp>
        <p:nvSpPr>
          <p:cNvPr id="242" name="Google Shape;242;p47"/>
          <p:cNvSpPr txBox="1"/>
          <p:nvPr>
            <p:ph idx="1" type="body"/>
          </p:nvPr>
        </p:nvSpPr>
        <p:spPr>
          <a:xfrm>
            <a:off x="28575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Sector: Industrial and commercial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00FF"/>
                </a:solidFill>
              </a:rPr>
              <a:t>Fuel type</a:t>
            </a:r>
            <a:endParaRPr b="1"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en" sz="1400">
                <a:solidFill>
                  <a:srgbClr val="9900FF"/>
                </a:solidFill>
              </a:rPr>
              <a:t>Coal</a:t>
            </a:r>
            <a:endParaRPr sz="1400">
              <a:solidFill>
                <a:srgbClr val="99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en" sz="1400">
                <a:solidFill>
                  <a:srgbClr val="9900FF"/>
                </a:solidFill>
              </a:rPr>
              <a:t>Electricity</a:t>
            </a:r>
            <a:endParaRPr sz="1400">
              <a:solidFill>
                <a:srgbClr val="99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en" sz="1400">
                <a:solidFill>
                  <a:srgbClr val="9900FF"/>
                </a:solidFill>
              </a:rPr>
              <a:t>Electricity without rail</a:t>
            </a:r>
            <a:endParaRPr sz="1400">
              <a:solidFill>
                <a:srgbClr val="99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en" sz="1400">
                <a:solidFill>
                  <a:srgbClr val="9900FF"/>
                </a:solidFill>
              </a:rPr>
              <a:t>Gas</a:t>
            </a:r>
            <a:endParaRPr sz="1400">
              <a:solidFill>
                <a:srgbClr val="99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en" sz="1400">
                <a:solidFill>
                  <a:srgbClr val="9900FF"/>
                </a:solidFill>
              </a:rPr>
              <a:t>Oil</a:t>
            </a:r>
            <a:endParaRPr sz="1400">
              <a:solidFill>
                <a:srgbClr val="99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en" sz="1400">
                <a:solidFill>
                  <a:srgbClr val="9900FF"/>
                </a:solidFill>
              </a:rPr>
              <a:t>Waste and renewables</a:t>
            </a:r>
            <a:endParaRPr sz="1400">
              <a:solidFill>
                <a:srgbClr val="99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en" sz="1400">
                <a:solidFill>
                  <a:srgbClr val="9900FF"/>
                </a:solidFill>
              </a:rPr>
              <a:t>Total</a:t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  <p:sp>
        <p:nvSpPr>
          <p:cNvPr id="243" name="Google Shape;243;p47"/>
          <p:cNvSpPr txBox="1"/>
          <p:nvPr>
            <p:ph idx="1" type="body"/>
          </p:nvPr>
        </p:nvSpPr>
        <p:spPr>
          <a:xfrm>
            <a:off x="54033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Sector: Transport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9900"/>
                </a:solidFill>
              </a:rPr>
              <a:t>Fuel type</a:t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-"/>
            </a:pPr>
            <a:r>
              <a:rPr lang="en" sz="1400">
                <a:solidFill>
                  <a:srgbClr val="FF9900"/>
                </a:solidFill>
              </a:rPr>
              <a:t>Aviation</a:t>
            </a:r>
            <a:endParaRPr sz="1400">
              <a:solidFill>
                <a:srgbClr val="FF99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-"/>
            </a:pPr>
            <a:r>
              <a:rPr lang="en" sz="1400">
                <a:solidFill>
                  <a:srgbClr val="FF9900"/>
                </a:solidFill>
              </a:rPr>
              <a:t>Railway diesel</a:t>
            </a:r>
            <a:endParaRPr sz="1400">
              <a:solidFill>
                <a:srgbClr val="FF99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-"/>
            </a:pPr>
            <a:r>
              <a:rPr lang="en" sz="1400">
                <a:solidFill>
                  <a:srgbClr val="FF9900"/>
                </a:solidFill>
              </a:rPr>
              <a:t>Railway electric</a:t>
            </a:r>
            <a:endParaRPr sz="1400">
              <a:solidFill>
                <a:srgbClr val="FF99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-"/>
            </a:pPr>
            <a:r>
              <a:rPr lang="en" sz="1400">
                <a:solidFill>
                  <a:srgbClr val="FF9900"/>
                </a:solidFill>
              </a:rPr>
              <a:t>Road Transport</a:t>
            </a:r>
            <a:endParaRPr sz="1400">
              <a:solidFill>
                <a:srgbClr val="FF99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-"/>
            </a:pPr>
            <a:r>
              <a:rPr lang="en" sz="1400">
                <a:solidFill>
                  <a:srgbClr val="FF9900"/>
                </a:solidFill>
              </a:rPr>
              <a:t>Shipping</a:t>
            </a:r>
            <a:endParaRPr sz="1400">
              <a:solidFill>
                <a:srgbClr val="FF99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-"/>
            </a:pPr>
            <a:r>
              <a:rPr lang="en" sz="1400">
                <a:solidFill>
                  <a:srgbClr val="FF9900"/>
                </a:solidFill>
              </a:rPr>
              <a:t>Total</a:t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249" name="Google Shape;249;p48"/>
          <p:cNvSpPr txBox="1"/>
          <p:nvPr>
            <p:ph idx="1" type="body"/>
          </p:nvPr>
        </p:nvSpPr>
        <p:spPr>
          <a:xfrm>
            <a:off x="3117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FA8DC"/>
                </a:solidFill>
              </a:rPr>
              <a:t>Sector: Domestic</a:t>
            </a:r>
            <a:endParaRPr b="1"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FA8DC"/>
                </a:solidFill>
              </a:rPr>
              <a:t>Fuel type</a:t>
            </a:r>
            <a:endParaRPr b="1" sz="1400"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FA8DC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Char char="-"/>
            </a:pPr>
            <a:r>
              <a:rPr lang="en" sz="1400">
                <a:solidFill>
                  <a:srgbClr val="6FA8DC"/>
                </a:solidFill>
              </a:rPr>
              <a:t>Coal</a:t>
            </a:r>
            <a:endParaRPr sz="1400">
              <a:solidFill>
                <a:srgbClr val="6FA8DC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Char char="-"/>
            </a:pPr>
            <a:r>
              <a:rPr lang="en" sz="1400">
                <a:solidFill>
                  <a:srgbClr val="6FA8DC"/>
                </a:solidFill>
              </a:rPr>
              <a:t>Electricity</a:t>
            </a:r>
            <a:endParaRPr sz="1400">
              <a:solidFill>
                <a:srgbClr val="6FA8DC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Char char="-"/>
            </a:pPr>
            <a:r>
              <a:rPr lang="en" sz="1400">
                <a:solidFill>
                  <a:srgbClr val="6FA8DC"/>
                </a:solidFill>
              </a:rPr>
              <a:t>Gas</a:t>
            </a:r>
            <a:endParaRPr sz="1400">
              <a:solidFill>
                <a:srgbClr val="6FA8DC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Char char="-"/>
            </a:pPr>
            <a:r>
              <a:rPr lang="en" sz="1400">
                <a:solidFill>
                  <a:srgbClr val="6FA8DC"/>
                </a:solidFill>
              </a:rPr>
              <a:t>Oil</a:t>
            </a:r>
            <a:endParaRPr sz="1400">
              <a:solidFill>
                <a:srgbClr val="6FA8DC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Char char="-"/>
            </a:pPr>
            <a:r>
              <a:rPr lang="en" sz="1400">
                <a:solidFill>
                  <a:srgbClr val="6FA8DC"/>
                </a:solidFill>
              </a:rPr>
              <a:t>Total</a:t>
            </a:r>
            <a:endParaRPr sz="1400"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  <p:sp>
        <p:nvSpPr>
          <p:cNvPr id="250" name="Google Shape;250;p48"/>
          <p:cNvSpPr txBox="1"/>
          <p:nvPr>
            <p:ph idx="1" type="body"/>
          </p:nvPr>
        </p:nvSpPr>
        <p:spPr>
          <a:xfrm>
            <a:off x="28575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Sector: Industrial and commercial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00FF"/>
                </a:solidFill>
              </a:rPr>
              <a:t>Fuel type</a:t>
            </a:r>
            <a:endParaRPr b="1"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en" sz="1400">
                <a:solidFill>
                  <a:srgbClr val="9900FF"/>
                </a:solidFill>
              </a:rPr>
              <a:t>Coal</a:t>
            </a:r>
            <a:endParaRPr sz="1400">
              <a:solidFill>
                <a:srgbClr val="99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en" sz="1400">
                <a:solidFill>
                  <a:srgbClr val="9900FF"/>
                </a:solidFill>
              </a:rPr>
              <a:t>Electricity</a:t>
            </a:r>
            <a:endParaRPr sz="1400">
              <a:solidFill>
                <a:srgbClr val="99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en" sz="1400">
                <a:solidFill>
                  <a:srgbClr val="9900FF"/>
                </a:solidFill>
              </a:rPr>
              <a:t>Electricity without rail</a:t>
            </a:r>
            <a:endParaRPr sz="1400">
              <a:solidFill>
                <a:srgbClr val="99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en" sz="1400">
                <a:solidFill>
                  <a:srgbClr val="9900FF"/>
                </a:solidFill>
              </a:rPr>
              <a:t>Gas</a:t>
            </a:r>
            <a:endParaRPr sz="1400">
              <a:solidFill>
                <a:srgbClr val="99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en" sz="1400">
                <a:solidFill>
                  <a:srgbClr val="9900FF"/>
                </a:solidFill>
              </a:rPr>
              <a:t>Oil</a:t>
            </a:r>
            <a:endParaRPr sz="1400">
              <a:solidFill>
                <a:srgbClr val="99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en" sz="1400">
                <a:solidFill>
                  <a:srgbClr val="9900FF"/>
                </a:solidFill>
              </a:rPr>
              <a:t>Waste and renewables</a:t>
            </a:r>
            <a:endParaRPr sz="1400">
              <a:solidFill>
                <a:srgbClr val="99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en" sz="1400">
                <a:solidFill>
                  <a:srgbClr val="9900FF"/>
                </a:solidFill>
              </a:rPr>
              <a:t>Total</a:t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  <p:sp>
        <p:nvSpPr>
          <p:cNvPr id="251" name="Google Shape;251;p48"/>
          <p:cNvSpPr txBox="1"/>
          <p:nvPr>
            <p:ph idx="1" type="body"/>
          </p:nvPr>
        </p:nvSpPr>
        <p:spPr>
          <a:xfrm>
            <a:off x="54033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Sector: Transport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9900"/>
                </a:solidFill>
              </a:rPr>
              <a:t>Fuel type</a:t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-"/>
            </a:pPr>
            <a:r>
              <a:rPr lang="en" sz="1400">
                <a:solidFill>
                  <a:srgbClr val="FF9900"/>
                </a:solidFill>
              </a:rPr>
              <a:t>Aviation</a:t>
            </a:r>
            <a:endParaRPr sz="1400">
              <a:solidFill>
                <a:srgbClr val="FF99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-"/>
            </a:pPr>
            <a:r>
              <a:rPr lang="en" sz="1400">
                <a:solidFill>
                  <a:srgbClr val="FF9900"/>
                </a:solidFill>
              </a:rPr>
              <a:t>Railway diesel</a:t>
            </a:r>
            <a:endParaRPr sz="1400">
              <a:solidFill>
                <a:srgbClr val="FF99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-"/>
            </a:pPr>
            <a:r>
              <a:rPr lang="en" sz="1400">
                <a:solidFill>
                  <a:srgbClr val="FF9900"/>
                </a:solidFill>
              </a:rPr>
              <a:t>Railway electric</a:t>
            </a:r>
            <a:endParaRPr sz="1400">
              <a:solidFill>
                <a:srgbClr val="FF99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-"/>
            </a:pPr>
            <a:r>
              <a:rPr lang="en" sz="1400">
                <a:solidFill>
                  <a:srgbClr val="FF9900"/>
                </a:solidFill>
              </a:rPr>
              <a:t>Road Transport</a:t>
            </a:r>
            <a:endParaRPr sz="1400">
              <a:solidFill>
                <a:srgbClr val="FF99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-"/>
            </a:pPr>
            <a:r>
              <a:rPr lang="en" sz="1400">
                <a:solidFill>
                  <a:srgbClr val="FF9900"/>
                </a:solidFill>
              </a:rPr>
              <a:t>Shipping</a:t>
            </a:r>
            <a:endParaRPr sz="1400">
              <a:solidFill>
                <a:srgbClr val="FF99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-"/>
            </a:pPr>
            <a:r>
              <a:rPr lang="en" sz="1400">
                <a:solidFill>
                  <a:srgbClr val="FF9900"/>
                </a:solidFill>
              </a:rPr>
              <a:t>Total</a:t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Sector: Total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9999"/>
                </a:solidFill>
              </a:rPr>
              <a:t>Fuel type</a:t>
            </a:r>
            <a:endParaRPr b="1"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" sz="1400">
                <a:solidFill>
                  <a:srgbClr val="999999"/>
                </a:solidFill>
              </a:rPr>
              <a:t>total</a:t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Question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257" name="Google Shape;257;p49"/>
          <p:cNvSpPr txBox="1"/>
          <p:nvPr>
            <p:ph idx="1" type="body"/>
          </p:nvPr>
        </p:nvSpPr>
        <p:spPr>
          <a:xfrm>
            <a:off x="311700" y="1152475"/>
            <a:ext cx="60855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Which sector emits the most CO2?</a:t>
            </a: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2500">
                <a:solidFill>
                  <a:srgbClr val="999999"/>
                </a:solidFill>
              </a:rPr>
            </a:br>
            <a:endParaRPr i="1" sz="25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pic>
        <p:nvPicPr>
          <p:cNvPr id="263" name="Google Shape;263;p5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49592" cy="25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269" name="Google Shape;269;p51"/>
          <p:cNvSpPr txBox="1"/>
          <p:nvPr>
            <p:ph idx="1" type="body"/>
          </p:nvPr>
        </p:nvSpPr>
        <p:spPr>
          <a:xfrm>
            <a:off x="311700" y="3911900"/>
            <a:ext cx="4149600" cy="89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FA8DC"/>
                </a:solidFill>
              </a:rPr>
              <a:t>Domestic </a:t>
            </a:r>
            <a:r>
              <a:rPr lang="en" sz="1400">
                <a:solidFill>
                  <a:srgbClr val="6FA8DC"/>
                </a:solidFill>
              </a:rPr>
              <a:t>consumes the </a:t>
            </a:r>
            <a:r>
              <a:rPr b="1" lang="en" sz="1400">
                <a:solidFill>
                  <a:srgbClr val="6FA8DC"/>
                </a:solidFill>
              </a:rPr>
              <a:t>most </a:t>
            </a:r>
            <a:r>
              <a:rPr lang="en" sz="1400">
                <a:solidFill>
                  <a:srgbClr val="6FA8DC"/>
                </a:solidFill>
              </a:rPr>
              <a:t>energy</a:t>
            </a:r>
            <a:endParaRPr sz="1400"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</a:endParaRPr>
          </a:p>
        </p:txBody>
      </p:sp>
      <p:pic>
        <p:nvPicPr>
          <p:cNvPr id="270" name="Google Shape;270;p5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49592" cy="25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276" name="Google Shape;276;p52"/>
          <p:cNvSpPr txBox="1"/>
          <p:nvPr>
            <p:ph idx="1" type="body"/>
          </p:nvPr>
        </p:nvSpPr>
        <p:spPr>
          <a:xfrm>
            <a:off x="311700" y="3911900"/>
            <a:ext cx="4149600" cy="89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FA8DC"/>
                </a:solidFill>
              </a:rPr>
              <a:t>Domestic </a:t>
            </a:r>
            <a:r>
              <a:rPr lang="en" sz="1400">
                <a:solidFill>
                  <a:srgbClr val="6FA8DC"/>
                </a:solidFill>
              </a:rPr>
              <a:t>consumes the </a:t>
            </a:r>
            <a:r>
              <a:rPr b="1" lang="en" sz="1400">
                <a:solidFill>
                  <a:srgbClr val="6FA8DC"/>
                </a:solidFill>
              </a:rPr>
              <a:t>most </a:t>
            </a:r>
            <a:r>
              <a:rPr lang="en" sz="1400">
                <a:solidFill>
                  <a:srgbClr val="6FA8DC"/>
                </a:solidFill>
              </a:rPr>
              <a:t>energy</a:t>
            </a:r>
            <a:endParaRPr sz="1400"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</a:endParaRPr>
          </a:p>
        </p:txBody>
      </p:sp>
      <p:pic>
        <p:nvPicPr>
          <p:cNvPr id="277" name="Google Shape;277;p5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49592" cy="25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700" y="1152475"/>
            <a:ext cx="4149600" cy="2564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284" name="Google Shape;284;p53"/>
          <p:cNvSpPr txBox="1"/>
          <p:nvPr>
            <p:ph idx="1" type="body"/>
          </p:nvPr>
        </p:nvSpPr>
        <p:spPr>
          <a:xfrm>
            <a:off x="4682700" y="3911900"/>
            <a:ext cx="4149600" cy="89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00FF"/>
                </a:solidFill>
              </a:rPr>
              <a:t>Industrial and commercial </a:t>
            </a:r>
            <a:r>
              <a:rPr lang="en" sz="1400">
                <a:solidFill>
                  <a:srgbClr val="9900FF"/>
                </a:solidFill>
              </a:rPr>
              <a:t>emits the </a:t>
            </a:r>
            <a:r>
              <a:rPr b="1" lang="en" sz="1400">
                <a:solidFill>
                  <a:srgbClr val="9900FF"/>
                </a:solidFill>
              </a:rPr>
              <a:t>most </a:t>
            </a:r>
            <a:r>
              <a:rPr lang="en" sz="1400">
                <a:solidFill>
                  <a:srgbClr val="9900FF"/>
                </a:solidFill>
              </a:rPr>
              <a:t>carbon. Emissions emissions generally falling</a:t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85" name="Google Shape;285;p53"/>
          <p:cNvSpPr txBox="1"/>
          <p:nvPr>
            <p:ph idx="1" type="body"/>
          </p:nvPr>
        </p:nvSpPr>
        <p:spPr>
          <a:xfrm>
            <a:off x="311700" y="3911900"/>
            <a:ext cx="4149600" cy="89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FA8DC"/>
                </a:solidFill>
              </a:rPr>
              <a:t>Domestic </a:t>
            </a:r>
            <a:r>
              <a:rPr lang="en" sz="1400">
                <a:solidFill>
                  <a:srgbClr val="6FA8DC"/>
                </a:solidFill>
              </a:rPr>
              <a:t>consumes the </a:t>
            </a:r>
            <a:r>
              <a:rPr b="1" lang="en" sz="1400">
                <a:solidFill>
                  <a:srgbClr val="6FA8DC"/>
                </a:solidFill>
              </a:rPr>
              <a:t>most </a:t>
            </a:r>
            <a:r>
              <a:rPr lang="en" sz="1400">
                <a:solidFill>
                  <a:srgbClr val="6FA8DC"/>
                </a:solidFill>
              </a:rPr>
              <a:t>energy</a:t>
            </a:r>
            <a:endParaRPr sz="1400"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</a:endParaRPr>
          </a:p>
        </p:txBody>
      </p:sp>
      <p:pic>
        <p:nvPicPr>
          <p:cNvPr id="286" name="Google Shape;286;p5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49592" cy="25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3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700" y="1152475"/>
            <a:ext cx="4149600" cy="2564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Tableau Public 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15" name="Google Shape;115;p27"/>
          <p:cNvSpPr txBox="1"/>
          <p:nvPr>
            <p:ph idx="1" type="body"/>
          </p:nvPr>
        </p:nvSpPr>
        <p:spPr>
          <a:xfrm>
            <a:off x="3117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Video tutorial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Connecting to spatial files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" sz="1400">
                <a:solidFill>
                  <a:srgbClr val="999999"/>
                </a:solidFill>
              </a:rPr>
              <a:t>London borough.shp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" sz="1400">
                <a:solidFill>
                  <a:srgbClr val="999999"/>
                </a:solidFill>
              </a:rPr>
              <a:t>Carbon emissions.xlsx</a:t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https://public.tableau.com/en-gb/s/resources</a:t>
            </a:r>
            <a:endParaRPr sz="8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  <p:pic>
        <p:nvPicPr>
          <p:cNvPr id="116" name="Google Shape;1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1152475"/>
            <a:ext cx="5974799" cy="359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293" name="Google Shape;293;p54"/>
          <p:cNvSpPr txBox="1"/>
          <p:nvPr>
            <p:ph idx="1" type="body"/>
          </p:nvPr>
        </p:nvSpPr>
        <p:spPr>
          <a:xfrm>
            <a:off x="4682700" y="3911900"/>
            <a:ext cx="4149600" cy="89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00FF"/>
                </a:solidFill>
              </a:rPr>
              <a:t>Industrial and commercial </a:t>
            </a:r>
            <a:r>
              <a:rPr lang="en" sz="1400">
                <a:solidFill>
                  <a:srgbClr val="9900FF"/>
                </a:solidFill>
              </a:rPr>
              <a:t>emits the </a:t>
            </a:r>
            <a:r>
              <a:rPr b="1" lang="en" sz="1400">
                <a:solidFill>
                  <a:srgbClr val="9900FF"/>
                </a:solidFill>
              </a:rPr>
              <a:t>most </a:t>
            </a:r>
            <a:r>
              <a:rPr lang="en" sz="1400">
                <a:solidFill>
                  <a:srgbClr val="9900FF"/>
                </a:solidFill>
              </a:rPr>
              <a:t>carbon. Emissions emissions generally falling</a:t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9900"/>
                </a:solidFill>
              </a:rPr>
              <a:t>Little change in in </a:t>
            </a:r>
            <a:r>
              <a:rPr b="1" lang="en" sz="1400">
                <a:solidFill>
                  <a:srgbClr val="FF9900"/>
                </a:solidFill>
              </a:rPr>
              <a:t>transport </a:t>
            </a:r>
            <a:r>
              <a:rPr lang="en" sz="1400">
                <a:solidFill>
                  <a:srgbClr val="FF9900"/>
                </a:solidFill>
              </a:rPr>
              <a:t>consumption and emissions from 2010-2017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94" name="Google Shape;294;p54"/>
          <p:cNvSpPr txBox="1"/>
          <p:nvPr>
            <p:ph idx="1" type="body"/>
          </p:nvPr>
        </p:nvSpPr>
        <p:spPr>
          <a:xfrm>
            <a:off x="311700" y="3911900"/>
            <a:ext cx="4149600" cy="89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FA8DC"/>
                </a:solidFill>
              </a:rPr>
              <a:t>Domestic </a:t>
            </a:r>
            <a:r>
              <a:rPr lang="en" sz="1400">
                <a:solidFill>
                  <a:srgbClr val="6FA8DC"/>
                </a:solidFill>
              </a:rPr>
              <a:t>consumes the </a:t>
            </a:r>
            <a:r>
              <a:rPr b="1" lang="en" sz="1400">
                <a:solidFill>
                  <a:srgbClr val="6FA8DC"/>
                </a:solidFill>
              </a:rPr>
              <a:t>most </a:t>
            </a:r>
            <a:r>
              <a:rPr lang="en" sz="1400">
                <a:solidFill>
                  <a:srgbClr val="6FA8DC"/>
                </a:solidFill>
              </a:rPr>
              <a:t>energy </a:t>
            </a:r>
            <a:endParaRPr sz="1400"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</a:endParaRPr>
          </a:p>
        </p:txBody>
      </p:sp>
      <p:pic>
        <p:nvPicPr>
          <p:cNvPr id="295" name="Google Shape;295;p5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49592" cy="25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700" y="1152475"/>
            <a:ext cx="4149600" cy="2564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Question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302" name="Google Shape;302;p55"/>
          <p:cNvSpPr txBox="1"/>
          <p:nvPr>
            <p:ph idx="1" type="body"/>
          </p:nvPr>
        </p:nvSpPr>
        <p:spPr>
          <a:xfrm>
            <a:off x="311700" y="1152475"/>
            <a:ext cx="60855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b="1" lang="en">
                <a:solidFill>
                  <a:srgbClr val="666666"/>
                </a:solidFill>
              </a:rPr>
              <a:t>Does carbon emission increase with energy consumption?</a:t>
            </a: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Question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308" name="Google Shape;308;p56"/>
          <p:cNvSpPr txBox="1"/>
          <p:nvPr>
            <p:ph idx="1" type="body"/>
          </p:nvPr>
        </p:nvSpPr>
        <p:spPr>
          <a:xfrm>
            <a:off x="311700" y="1152475"/>
            <a:ext cx="60855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b="1" lang="en">
                <a:solidFill>
                  <a:srgbClr val="666666"/>
                </a:solidFill>
              </a:rPr>
              <a:t>Does carbon emission increase with energy consumption?</a:t>
            </a: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If no,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Question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314" name="Google Shape;314;p57"/>
          <p:cNvSpPr txBox="1"/>
          <p:nvPr>
            <p:ph idx="1" type="body"/>
          </p:nvPr>
        </p:nvSpPr>
        <p:spPr>
          <a:xfrm>
            <a:off x="311700" y="1152475"/>
            <a:ext cx="60855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b="1" lang="en">
                <a:solidFill>
                  <a:srgbClr val="666666"/>
                </a:solidFill>
              </a:rPr>
              <a:t>Does carbon emission increase with energy consumption?</a:t>
            </a: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If no,</a:t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Did a change in fuel or technological improvement lower carbon emissions?</a:t>
            </a:r>
            <a:endParaRPr i="1" sz="1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320" name="Google Shape;320;p58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6A5AF"/>
                </a:solidFill>
              </a:rPr>
              <a:t>The </a:t>
            </a:r>
            <a:r>
              <a:rPr b="1" lang="en" sz="1400">
                <a:solidFill>
                  <a:srgbClr val="76A5AF"/>
                </a:solidFill>
              </a:rPr>
              <a:t>d</a:t>
            </a:r>
            <a:r>
              <a:rPr b="1" lang="en" sz="1400">
                <a:solidFill>
                  <a:srgbClr val="76A5AF"/>
                </a:solidFill>
              </a:rPr>
              <a:t>omestic </a:t>
            </a:r>
            <a:r>
              <a:rPr lang="en" sz="1400">
                <a:solidFill>
                  <a:srgbClr val="76A5AF"/>
                </a:solidFill>
              </a:rPr>
              <a:t>sector </a:t>
            </a:r>
            <a:r>
              <a:rPr b="1" lang="en" sz="1400">
                <a:solidFill>
                  <a:srgbClr val="76A5AF"/>
                </a:solidFill>
              </a:rPr>
              <a:t>consumes</a:t>
            </a:r>
            <a:r>
              <a:rPr lang="en" sz="1400">
                <a:solidFill>
                  <a:srgbClr val="76A5AF"/>
                </a:solidFill>
              </a:rPr>
              <a:t> </a:t>
            </a:r>
            <a:r>
              <a:rPr b="1" lang="en" sz="1400">
                <a:solidFill>
                  <a:srgbClr val="76A5AF"/>
                </a:solidFill>
              </a:rPr>
              <a:t>40%</a:t>
            </a:r>
            <a:r>
              <a:rPr lang="en" sz="1400">
                <a:solidFill>
                  <a:srgbClr val="76A5AF"/>
                </a:solidFill>
              </a:rPr>
              <a:t> of London’s energy from 2010-2017.</a:t>
            </a:r>
            <a:endParaRPr sz="1400">
              <a:solidFill>
                <a:srgbClr val="76A5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6A5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6A5AF"/>
              </a:solidFill>
            </a:endParaRPr>
          </a:p>
        </p:txBody>
      </p:sp>
      <p:pic>
        <p:nvPicPr>
          <p:cNvPr id="321" name="Google Shape;321;p5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6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pic>
        <p:nvPicPr>
          <p:cNvPr id="327" name="Google Shape;327;p5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9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6A5AF"/>
                </a:solidFill>
              </a:rPr>
              <a:t>The </a:t>
            </a:r>
            <a:r>
              <a:rPr b="1" lang="en" sz="1400">
                <a:solidFill>
                  <a:srgbClr val="76A5AF"/>
                </a:solidFill>
              </a:rPr>
              <a:t>domestic </a:t>
            </a:r>
            <a:r>
              <a:rPr lang="en" sz="1400">
                <a:solidFill>
                  <a:srgbClr val="76A5AF"/>
                </a:solidFill>
              </a:rPr>
              <a:t>sector </a:t>
            </a:r>
            <a:r>
              <a:rPr b="1" lang="en" sz="1400">
                <a:solidFill>
                  <a:srgbClr val="76A5AF"/>
                </a:solidFill>
              </a:rPr>
              <a:t>consumes</a:t>
            </a:r>
            <a:r>
              <a:rPr lang="en" sz="1400">
                <a:solidFill>
                  <a:srgbClr val="76A5AF"/>
                </a:solidFill>
              </a:rPr>
              <a:t> </a:t>
            </a:r>
            <a:r>
              <a:rPr b="1" lang="en" sz="1400">
                <a:solidFill>
                  <a:srgbClr val="76A5AF"/>
                </a:solidFill>
              </a:rPr>
              <a:t>40%</a:t>
            </a:r>
            <a:r>
              <a:rPr lang="en" sz="1400">
                <a:solidFill>
                  <a:srgbClr val="76A5AF"/>
                </a:solidFill>
              </a:rPr>
              <a:t> of London’s energy from 2010-2017.</a:t>
            </a:r>
            <a:endParaRPr sz="1400">
              <a:solidFill>
                <a:srgbClr val="76A5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6A5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6A5AF"/>
                </a:solidFill>
              </a:rPr>
              <a:t>But </a:t>
            </a:r>
            <a:r>
              <a:rPr b="1" lang="en" sz="1400">
                <a:solidFill>
                  <a:srgbClr val="76A5AF"/>
                </a:solidFill>
              </a:rPr>
              <a:t>emits 36%</a:t>
            </a:r>
            <a:r>
              <a:rPr lang="en" sz="1400">
                <a:solidFill>
                  <a:srgbClr val="76A5AF"/>
                </a:solidFill>
              </a:rPr>
              <a:t> of London’s carbon emissions.</a:t>
            </a:r>
            <a:endParaRPr sz="1400">
              <a:solidFill>
                <a:srgbClr val="76A5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6A5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6A5A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pic>
        <p:nvPicPr>
          <p:cNvPr id="334" name="Google Shape;334;p6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60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6A5AF"/>
                </a:solidFill>
              </a:rPr>
              <a:t>The </a:t>
            </a:r>
            <a:r>
              <a:rPr b="1" lang="en" sz="1400">
                <a:solidFill>
                  <a:srgbClr val="76A5AF"/>
                </a:solidFill>
              </a:rPr>
              <a:t>domestic </a:t>
            </a:r>
            <a:r>
              <a:rPr lang="en" sz="1400">
                <a:solidFill>
                  <a:srgbClr val="76A5AF"/>
                </a:solidFill>
              </a:rPr>
              <a:t>sector </a:t>
            </a:r>
            <a:r>
              <a:rPr b="1" lang="en" sz="1400">
                <a:solidFill>
                  <a:srgbClr val="76A5AF"/>
                </a:solidFill>
              </a:rPr>
              <a:t>consumes</a:t>
            </a:r>
            <a:r>
              <a:rPr lang="en" sz="1400">
                <a:solidFill>
                  <a:srgbClr val="76A5AF"/>
                </a:solidFill>
              </a:rPr>
              <a:t> </a:t>
            </a:r>
            <a:r>
              <a:rPr b="1" lang="en" sz="1400">
                <a:solidFill>
                  <a:srgbClr val="76A5AF"/>
                </a:solidFill>
              </a:rPr>
              <a:t>40%</a:t>
            </a:r>
            <a:r>
              <a:rPr lang="en" sz="1400">
                <a:solidFill>
                  <a:srgbClr val="76A5AF"/>
                </a:solidFill>
              </a:rPr>
              <a:t> of London’s energy from 2010-2017.</a:t>
            </a:r>
            <a:endParaRPr sz="1400">
              <a:solidFill>
                <a:srgbClr val="76A5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6A5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6A5AF"/>
                </a:solidFill>
              </a:rPr>
              <a:t>But </a:t>
            </a:r>
            <a:r>
              <a:rPr b="1" lang="en" sz="1400">
                <a:solidFill>
                  <a:srgbClr val="76A5AF"/>
                </a:solidFill>
              </a:rPr>
              <a:t>emits 36%</a:t>
            </a:r>
            <a:r>
              <a:rPr lang="en" sz="1400">
                <a:solidFill>
                  <a:srgbClr val="76A5AF"/>
                </a:solidFill>
              </a:rPr>
              <a:t> of London’s carbon emissions.</a:t>
            </a:r>
            <a:endParaRPr sz="1400">
              <a:solidFill>
                <a:srgbClr val="76A5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6A5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6A5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76A5AF"/>
                </a:solidFill>
              </a:rPr>
              <a:t>2014: lower emissions</a:t>
            </a:r>
            <a:endParaRPr b="1" sz="1400">
              <a:solidFill>
                <a:srgbClr val="76A5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6A5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6A5AF"/>
              </a:solidFill>
            </a:endParaRPr>
          </a:p>
        </p:txBody>
      </p:sp>
      <p:cxnSp>
        <p:nvCxnSpPr>
          <p:cNvPr id="336" name="Google Shape;336;p60"/>
          <p:cNvCxnSpPr/>
          <p:nvPr/>
        </p:nvCxnSpPr>
        <p:spPr>
          <a:xfrm>
            <a:off x="3484775" y="2049850"/>
            <a:ext cx="0" cy="545100"/>
          </a:xfrm>
          <a:prstGeom prst="straightConnector1">
            <a:avLst/>
          </a:prstGeom>
          <a:noFill/>
          <a:ln cap="flat" cmpd="sng" w="9525">
            <a:solidFill>
              <a:srgbClr val="76A5A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342" name="Google Shape;342;p61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00FF"/>
                </a:solidFill>
              </a:rPr>
              <a:t>The </a:t>
            </a:r>
            <a:r>
              <a:rPr b="1" lang="en" sz="1400">
                <a:solidFill>
                  <a:srgbClr val="9900FF"/>
                </a:solidFill>
              </a:rPr>
              <a:t>Industrial and commercial </a:t>
            </a:r>
            <a:r>
              <a:rPr lang="en" sz="1400">
                <a:solidFill>
                  <a:srgbClr val="9900FF"/>
                </a:solidFill>
              </a:rPr>
              <a:t>sector consumes 36% of London’s energy.</a:t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</p:txBody>
      </p:sp>
      <p:pic>
        <p:nvPicPr>
          <p:cNvPr id="343" name="Google Shape;343;p6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6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350" name="Google Shape;350;p62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00FF"/>
                </a:solidFill>
              </a:rPr>
              <a:t>The </a:t>
            </a:r>
            <a:r>
              <a:rPr b="1" lang="en" sz="1400">
                <a:solidFill>
                  <a:srgbClr val="9900FF"/>
                </a:solidFill>
              </a:rPr>
              <a:t>Industrial and commercial </a:t>
            </a:r>
            <a:r>
              <a:rPr lang="en" sz="1400">
                <a:solidFill>
                  <a:srgbClr val="9900FF"/>
                </a:solidFill>
              </a:rPr>
              <a:t>sector consumes 36% of London’s energy.</a:t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00FF"/>
                </a:solidFill>
              </a:rPr>
              <a:t>But </a:t>
            </a:r>
            <a:r>
              <a:rPr b="1" lang="en" sz="1400">
                <a:solidFill>
                  <a:srgbClr val="9900FF"/>
                </a:solidFill>
              </a:rPr>
              <a:t>emits 41%</a:t>
            </a:r>
            <a:r>
              <a:rPr lang="en" sz="1400">
                <a:solidFill>
                  <a:srgbClr val="9900FF"/>
                </a:solidFill>
              </a:rPr>
              <a:t> of its carbon.</a:t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356" name="Google Shape;356;p63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900FF"/>
                </a:solidFill>
              </a:rPr>
              <a:t>The </a:t>
            </a:r>
            <a:r>
              <a:rPr b="1" lang="en" sz="1400">
                <a:solidFill>
                  <a:srgbClr val="9900FF"/>
                </a:solidFill>
              </a:rPr>
              <a:t>Industrial and commercial </a:t>
            </a:r>
            <a:r>
              <a:rPr lang="en" sz="1400">
                <a:solidFill>
                  <a:srgbClr val="9900FF"/>
                </a:solidFill>
              </a:rPr>
              <a:t>sector consumes 36% of London’s energy.</a:t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00FF"/>
                </a:solidFill>
              </a:rPr>
              <a:t>But </a:t>
            </a:r>
            <a:r>
              <a:rPr b="1" lang="en" sz="1400">
                <a:solidFill>
                  <a:srgbClr val="9900FF"/>
                </a:solidFill>
              </a:rPr>
              <a:t>emits 41%</a:t>
            </a:r>
            <a:r>
              <a:rPr lang="en" sz="1400">
                <a:solidFill>
                  <a:srgbClr val="9900FF"/>
                </a:solidFill>
              </a:rPr>
              <a:t> of its carbon.</a:t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00FF"/>
                </a:solidFill>
              </a:rPr>
              <a:t>Emitting </a:t>
            </a:r>
            <a:r>
              <a:rPr b="1" lang="en" sz="1400">
                <a:solidFill>
                  <a:srgbClr val="9900FF"/>
                </a:solidFill>
              </a:rPr>
              <a:t>2600 kt more</a:t>
            </a:r>
            <a:r>
              <a:rPr lang="en" sz="1400">
                <a:solidFill>
                  <a:srgbClr val="9900FF"/>
                </a:solidFill>
              </a:rPr>
              <a:t> carbon than the </a:t>
            </a:r>
            <a:r>
              <a:rPr b="1" lang="en" sz="1400">
                <a:solidFill>
                  <a:srgbClr val="76A5AF"/>
                </a:solidFill>
              </a:rPr>
              <a:t>domestic </a:t>
            </a:r>
            <a:r>
              <a:rPr lang="en" sz="1400">
                <a:solidFill>
                  <a:srgbClr val="9900FF"/>
                </a:solidFill>
              </a:rPr>
              <a:t>sector</a:t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9900FF"/>
              </a:solidFill>
            </a:endParaRPr>
          </a:p>
        </p:txBody>
      </p:sp>
      <p:pic>
        <p:nvPicPr>
          <p:cNvPr id="357" name="Google Shape;357;p6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109" y="333400"/>
            <a:ext cx="6796891" cy="481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Strategic</a:t>
            </a:r>
            <a:r>
              <a:rPr b="1" lang="en">
                <a:solidFill>
                  <a:srgbClr val="FF9900"/>
                </a:solidFill>
              </a:rPr>
              <a:t> urban planning</a:t>
            </a:r>
            <a:endParaRPr b="1" sz="2000">
              <a:solidFill>
                <a:srgbClr val="666A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23" name="Google Shape;123;p28"/>
          <p:cNvSpPr txBox="1"/>
          <p:nvPr>
            <p:ph idx="1" type="body"/>
          </p:nvPr>
        </p:nvSpPr>
        <p:spPr>
          <a:xfrm>
            <a:off x="311700" y="1152475"/>
            <a:ext cx="24351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Greater London Authority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2010 - 2017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" sz="1400">
                <a:solidFill>
                  <a:srgbClr val="999999"/>
                </a:solidFill>
              </a:rPr>
              <a:t>Esri ArcGIS</a:t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363" name="Google Shape;363;p64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00FF"/>
                </a:solidFill>
              </a:rPr>
              <a:t>The </a:t>
            </a:r>
            <a:r>
              <a:rPr b="1" lang="en" sz="1400">
                <a:solidFill>
                  <a:srgbClr val="9900FF"/>
                </a:solidFill>
              </a:rPr>
              <a:t>Industrial and commercial </a:t>
            </a:r>
            <a:r>
              <a:rPr lang="en" sz="1400">
                <a:solidFill>
                  <a:srgbClr val="9900FF"/>
                </a:solidFill>
              </a:rPr>
              <a:t>sector consumes 36% of London’s energy.</a:t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00FF"/>
                </a:solidFill>
              </a:rPr>
              <a:t>But </a:t>
            </a:r>
            <a:r>
              <a:rPr b="1" lang="en" sz="1400">
                <a:solidFill>
                  <a:srgbClr val="9900FF"/>
                </a:solidFill>
              </a:rPr>
              <a:t>emits 41%</a:t>
            </a:r>
            <a:r>
              <a:rPr lang="en" sz="1400">
                <a:solidFill>
                  <a:srgbClr val="9900FF"/>
                </a:solidFill>
              </a:rPr>
              <a:t> of its carbon.</a:t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00FF"/>
                </a:solidFill>
              </a:rPr>
              <a:t>Emitting </a:t>
            </a:r>
            <a:r>
              <a:rPr b="1" lang="en" sz="1400">
                <a:solidFill>
                  <a:srgbClr val="9900FF"/>
                </a:solidFill>
              </a:rPr>
              <a:t>2600 kt more</a:t>
            </a:r>
            <a:r>
              <a:rPr lang="en" sz="1400">
                <a:solidFill>
                  <a:srgbClr val="9900FF"/>
                </a:solidFill>
              </a:rPr>
              <a:t> carbon than the </a:t>
            </a:r>
            <a:r>
              <a:rPr b="1" lang="en" sz="1400">
                <a:solidFill>
                  <a:srgbClr val="76A5AF"/>
                </a:solidFill>
              </a:rPr>
              <a:t>domestic </a:t>
            </a:r>
            <a:r>
              <a:rPr lang="en" sz="1400">
                <a:solidFill>
                  <a:srgbClr val="9900FF"/>
                </a:solidFill>
              </a:rPr>
              <a:t>sector</a:t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00FF"/>
                </a:solidFill>
              </a:rPr>
              <a:t>2013: Lower emissions</a:t>
            </a:r>
            <a:endParaRPr b="1"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9900FF"/>
              </a:solidFill>
            </a:endParaRPr>
          </a:p>
        </p:txBody>
      </p:sp>
      <p:pic>
        <p:nvPicPr>
          <p:cNvPr id="364" name="Google Shape;364;p6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64"/>
          <p:cNvCxnSpPr/>
          <p:nvPr/>
        </p:nvCxnSpPr>
        <p:spPr>
          <a:xfrm>
            <a:off x="2857500" y="1629725"/>
            <a:ext cx="0" cy="5451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371" name="Google Shape;371;p65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9900"/>
                </a:solidFill>
              </a:rPr>
              <a:t>The </a:t>
            </a:r>
            <a:r>
              <a:rPr b="1" lang="en" sz="1400">
                <a:solidFill>
                  <a:srgbClr val="FF9900"/>
                </a:solidFill>
              </a:rPr>
              <a:t>transport </a:t>
            </a:r>
            <a:r>
              <a:rPr lang="en" sz="1400">
                <a:solidFill>
                  <a:srgbClr val="FF9900"/>
                </a:solidFill>
              </a:rPr>
              <a:t>sector </a:t>
            </a:r>
            <a:r>
              <a:rPr b="1" lang="en" sz="1400">
                <a:solidFill>
                  <a:srgbClr val="FF9900"/>
                </a:solidFill>
              </a:rPr>
              <a:t>consumes 23%</a:t>
            </a:r>
            <a:r>
              <a:rPr lang="en" sz="1400">
                <a:solidFill>
                  <a:srgbClr val="FF9900"/>
                </a:solidFill>
              </a:rPr>
              <a:t> of the energy in London.</a:t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</p:txBody>
      </p:sp>
      <p:pic>
        <p:nvPicPr>
          <p:cNvPr id="372" name="Google Shape;372;p6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378" name="Google Shape;378;p66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9900"/>
                </a:solidFill>
              </a:rPr>
              <a:t>The </a:t>
            </a:r>
            <a:r>
              <a:rPr b="1" lang="en" sz="1400">
                <a:solidFill>
                  <a:srgbClr val="FF9900"/>
                </a:solidFill>
              </a:rPr>
              <a:t>transport </a:t>
            </a:r>
            <a:r>
              <a:rPr lang="en" sz="1400">
                <a:solidFill>
                  <a:srgbClr val="FF9900"/>
                </a:solidFill>
              </a:rPr>
              <a:t>sector </a:t>
            </a:r>
            <a:r>
              <a:rPr b="1" lang="en" sz="1400">
                <a:solidFill>
                  <a:srgbClr val="FF9900"/>
                </a:solidFill>
              </a:rPr>
              <a:t>consumes 23%</a:t>
            </a:r>
            <a:r>
              <a:rPr lang="en" sz="1400">
                <a:solidFill>
                  <a:srgbClr val="FF9900"/>
                </a:solidFill>
              </a:rPr>
              <a:t> of the energy in London.</a:t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9900"/>
                </a:solidFill>
              </a:rPr>
              <a:t>But </a:t>
            </a:r>
            <a:r>
              <a:rPr b="1" lang="en" sz="1400">
                <a:solidFill>
                  <a:srgbClr val="FF9900"/>
                </a:solidFill>
              </a:rPr>
              <a:t>emits 22% </a:t>
            </a:r>
            <a:r>
              <a:rPr lang="en" sz="1400">
                <a:solidFill>
                  <a:srgbClr val="FF9900"/>
                </a:solidFill>
              </a:rPr>
              <a:t>of its carbon.</a:t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9900FF"/>
              </a:solidFill>
            </a:endParaRPr>
          </a:p>
        </p:txBody>
      </p:sp>
      <p:pic>
        <p:nvPicPr>
          <p:cNvPr id="379" name="Google Shape;379;p6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385" name="Google Shape;385;p67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9900"/>
                </a:solidFill>
              </a:rPr>
              <a:t>The </a:t>
            </a:r>
            <a:r>
              <a:rPr b="1" lang="en" sz="1400">
                <a:solidFill>
                  <a:srgbClr val="FF9900"/>
                </a:solidFill>
              </a:rPr>
              <a:t>transport </a:t>
            </a:r>
            <a:r>
              <a:rPr lang="en" sz="1400">
                <a:solidFill>
                  <a:srgbClr val="FF9900"/>
                </a:solidFill>
              </a:rPr>
              <a:t>sector </a:t>
            </a:r>
            <a:r>
              <a:rPr b="1" lang="en" sz="1400">
                <a:solidFill>
                  <a:srgbClr val="FF9900"/>
                </a:solidFill>
              </a:rPr>
              <a:t>consumes 23%</a:t>
            </a:r>
            <a:r>
              <a:rPr lang="en" sz="1400">
                <a:solidFill>
                  <a:srgbClr val="FF9900"/>
                </a:solidFill>
              </a:rPr>
              <a:t> of the energy in London.</a:t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9900"/>
                </a:solidFill>
              </a:rPr>
              <a:t>But </a:t>
            </a:r>
            <a:r>
              <a:rPr b="1" lang="en" sz="1400">
                <a:solidFill>
                  <a:srgbClr val="FF9900"/>
                </a:solidFill>
              </a:rPr>
              <a:t>emits 22% </a:t>
            </a:r>
            <a:r>
              <a:rPr lang="en" sz="1400">
                <a:solidFill>
                  <a:srgbClr val="FF9900"/>
                </a:solidFill>
              </a:rPr>
              <a:t>of its carbon.</a:t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9900"/>
                </a:solidFill>
              </a:rPr>
              <a:t>Little change in both from 2010 to 2017.</a:t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9900FF"/>
              </a:solidFill>
            </a:endParaRPr>
          </a:p>
        </p:txBody>
      </p:sp>
      <p:pic>
        <p:nvPicPr>
          <p:cNvPr id="386" name="Google Shape;386;p6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8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6A5AF"/>
                </a:solidFill>
              </a:rPr>
              <a:t>Why does the</a:t>
            </a:r>
            <a:r>
              <a:rPr b="1" lang="en" sz="1400">
                <a:solidFill>
                  <a:srgbClr val="76A5AF"/>
                </a:solidFill>
              </a:rPr>
              <a:t> </a:t>
            </a:r>
            <a:r>
              <a:rPr lang="en" sz="1400">
                <a:solidFill>
                  <a:srgbClr val="76A5AF"/>
                </a:solidFill>
              </a:rPr>
              <a:t>domestic sector</a:t>
            </a:r>
            <a:r>
              <a:rPr b="1" lang="en" sz="1400">
                <a:solidFill>
                  <a:srgbClr val="76A5AF"/>
                </a:solidFill>
              </a:rPr>
              <a:t> consume more </a:t>
            </a:r>
            <a:r>
              <a:rPr lang="en" sz="1400">
                <a:solidFill>
                  <a:srgbClr val="76A5AF"/>
                </a:solidFill>
              </a:rPr>
              <a:t>energy </a:t>
            </a:r>
            <a:r>
              <a:rPr b="1" lang="en" sz="1400">
                <a:solidFill>
                  <a:srgbClr val="76A5AF"/>
                </a:solidFill>
              </a:rPr>
              <a:t>than it emits</a:t>
            </a:r>
            <a:r>
              <a:rPr lang="en" sz="1400">
                <a:solidFill>
                  <a:srgbClr val="76A5AF"/>
                </a:solidFill>
              </a:rPr>
              <a:t>?</a:t>
            </a:r>
            <a:br>
              <a:rPr lang="en" sz="1400">
                <a:solidFill>
                  <a:srgbClr val="666666"/>
                </a:solidFill>
              </a:rPr>
            </a:b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66666"/>
              </a:solidFill>
            </a:endParaRPr>
          </a:p>
        </p:txBody>
      </p:sp>
      <p:sp>
        <p:nvSpPr>
          <p:cNvPr id="392" name="Google Shape;392;p68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Questions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393" name="Google Shape;393;p6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9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6A5AF"/>
                </a:solidFill>
              </a:rPr>
              <a:t>Why does the</a:t>
            </a:r>
            <a:r>
              <a:rPr b="1" lang="en" sz="1400">
                <a:solidFill>
                  <a:srgbClr val="76A5AF"/>
                </a:solidFill>
              </a:rPr>
              <a:t> </a:t>
            </a:r>
            <a:r>
              <a:rPr lang="en" sz="1400">
                <a:solidFill>
                  <a:srgbClr val="76A5AF"/>
                </a:solidFill>
              </a:rPr>
              <a:t>domestic sector</a:t>
            </a:r>
            <a:r>
              <a:rPr b="1" lang="en" sz="1400">
                <a:solidFill>
                  <a:srgbClr val="76A5AF"/>
                </a:solidFill>
              </a:rPr>
              <a:t> consume more </a:t>
            </a:r>
            <a:r>
              <a:rPr lang="en" sz="1400">
                <a:solidFill>
                  <a:srgbClr val="76A5AF"/>
                </a:solidFill>
              </a:rPr>
              <a:t>energy </a:t>
            </a:r>
            <a:r>
              <a:rPr b="1" lang="en" sz="1400">
                <a:solidFill>
                  <a:srgbClr val="76A5AF"/>
                </a:solidFill>
              </a:rPr>
              <a:t>than it emits</a:t>
            </a:r>
            <a:r>
              <a:rPr lang="en" sz="1400">
                <a:solidFill>
                  <a:srgbClr val="76A5AF"/>
                </a:solidFill>
              </a:rPr>
              <a:t>?</a:t>
            </a:r>
            <a:br>
              <a:rPr lang="en" sz="1400">
                <a:solidFill>
                  <a:srgbClr val="666666"/>
                </a:solidFill>
              </a:rPr>
            </a:b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00FF"/>
                </a:solidFill>
              </a:rPr>
              <a:t>Why does the industrial and commercial sector </a:t>
            </a:r>
            <a:r>
              <a:rPr b="1" lang="en" sz="1400">
                <a:solidFill>
                  <a:srgbClr val="9900FF"/>
                </a:solidFill>
              </a:rPr>
              <a:t>emit more </a:t>
            </a:r>
            <a:r>
              <a:rPr lang="en" sz="1400">
                <a:solidFill>
                  <a:srgbClr val="9900FF"/>
                </a:solidFill>
              </a:rPr>
              <a:t>carbon </a:t>
            </a:r>
            <a:r>
              <a:rPr b="1" lang="en" sz="1400">
                <a:solidFill>
                  <a:srgbClr val="9900FF"/>
                </a:solidFill>
              </a:rPr>
              <a:t>than it consumes</a:t>
            </a:r>
            <a:r>
              <a:rPr lang="en" sz="1400">
                <a:solidFill>
                  <a:srgbClr val="9900FF"/>
                </a:solidFill>
              </a:rPr>
              <a:t>?</a:t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66666"/>
              </a:solidFill>
            </a:endParaRPr>
          </a:p>
        </p:txBody>
      </p:sp>
      <p:sp>
        <p:nvSpPr>
          <p:cNvPr id="399" name="Google Shape;399;p69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Questions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400" name="Google Shape;400;p6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0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6A5AF"/>
                </a:solidFill>
              </a:rPr>
              <a:t>Why does the</a:t>
            </a:r>
            <a:r>
              <a:rPr b="1" lang="en" sz="1400">
                <a:solidFill>
                  <a:srgbClr val="76A5AF"/>
                </a:solidFill>
              </a:rPr>
              <a:t> </a:t>
            </a:r>
            <a:r>
              <a:rPr lang="en" sz="1400">
                <a:solidFill>
                  <a:srgbClr val="76A5AF"/>
                </a:solidFill>
              </a:rPr>
              <a:t>domestic sector</a:t>
            </a:r>
            <a:r>
              <a:rPr b="1" lang="en" sz="1400">
                <a:solidFill>
                  <a:srgbClr val="76A5AF"/>
                </a:solidFill>
              </a:rPr>
              <a:t> consume more </a:t>
            </a:r>
            <a:r>
              <a:rPr lang="en" sz="1400">
                <a:solidFill>
                  <a:srgbClr val="76A5AF"/>
                </a:solidFill>
              </a:rPr>
              <a:t>energy </a:t>
            </a:r>
            <a:r>
              <a:rPr b="1" lang="en" sz="1400">
                <a:solidFill>
                  <a:srgbClr val="76A5AF"/>
                </a:solidFill>
              </a:rPr>
              <a:t>than it emits</a:t>
            </a:r>
            <a:r>
              <a:rPr lang="en" sz="1400">
                <a:solidFill>
                  <a:srgbClr val="76A5AF"/>
                </a:solidFill>
              </a:rPr>
              <a:t>?</a:t>
            </a:r>
            <a:br>
              <a:rPr lang="en" sz="1400">
                <a:solidFill>
                  <a:srgbClr val="666666"/>
                </a:solidFill>
              </a:rPr>
            </a:b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00FF"/>
                </a:solidFill>
              </a:rPr>
              <a:t>Why does the industrial and commercial sector </a:t>
            </a:r>
            <a:r>
              <a:rPr b="1" lang="en" sz="1400">
                <a:solidFill>
                  <a:srgbClr val="9900FF"/>
                </a:solidFill>
              </a:rPr>
              <a:t>emit more </a:t>
            </a:r>
            <a:r>
              <a:rPr lang="en" sz="1400">
                <a:solidFill>
                  <a:srgbClr val="9900FF"/>
                </a:solidFill>
              </a:rPr>
              <a:t>carbon </a:t>
            </a:r>
            <a:r>
              <a:rPr b="1" lang="en" sz="1400">
                <a:solidFill>
                  <a:srgbClr val="9900FF"/>
                </a:solidFill>
              </a:rPr>
              <a:t>than it consumes</a:t>
            </a:r>
            <a:r>
              <a:rPr lang="en" sz="1400">
                <a:solidFill>
                  <a:srgbClr val="9900FF"/>
                </a:solidFill>
              </a:rPr>
              <a:t>?</a:t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What happened in </a:t>
            </a:r>
            <a:r>
              <a:rPr b="1" lang="en" sz="1400">
                <a:solidFill>
                  <a:srgbClr val="76A5AF"/>
                </a:solidFill>
              </a:rPr>
              <a:t>2013</a:t>
            </a:r>
            <a:r>
              <a:rPr lang="en" sz="1400">
                <a:solidFill>
                  <a:srgbClr val="666666"/>
                </a:solidFill>
              </a:rPr>
              <a:t> and </a:t>
            </a:r>
            <a:r>
              <a:rPr b="1" lang="en" sz="1400">
                <a:solidFill>
                  <a:srgbClr val="9900FF"/>
                </a:solidFill>
              </a:rPr>
              <a:t>2014</a:t>
            </a:r>
            <a:r>
              <a:rPr lang="en" sz="1400">
                <a:solidFill>
                  <a:srgbClr val="666666"/>
                </a:solidFill>
              </a:rPr>
              <a:t> when </a:t>
            </a:r>
            <a:r>
              <a:rPr b="1" lang="en" sz="1400">
                <a:solidFill>
                  <a:srgbClr val="666666"/>
                </a:solidFill>
              </a:rPr>
              <a:t>emissions dropped</a:t>
            </a:r>
            <a:r>
              <a:rPr lang="en" sz="1400">
                <a:solidFill>
                  <a:srgbClr val="666666"/>
                </a:solidFill>
              </a:rPr>
              <a:t>? 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66666"/>
              </a:solidFill>
            </a:endParaRPr>
          </a:p>
        </p:txBody>
      </p:sp>
      <p:pic>
        <p:nvPicPr>
          <p:cNvPr id="406" name="Google Shape;406;p7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70"/>
          <p:cNvCxnSpPr/>
          <p:nvPr/>
        </p:nvCxnSpPr>
        <p:spPr>
          <a:xfrm>
            <a:off x="3484775" y="2049850"/>
            <a:ext cx="0" cy="545100"/>
          </a:xfrm>
          <a:prstGeom prst="straightConnector1">
            <a:avLst/>
          </a:prstGeom>
          <a:noFill/>
          <a:ln cap="flat" cmpd="sng" w="9525">
            <a:solidFill>
              <a:srgbClr val="76A5A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70"/>
          <p:cNvCxnSpPr/>
          <p:nvPr/>
        </p:nvCxnSpPr>
        <p:spPr>
          <a:xfrm>
            <a:off x="2857500" y="1629725"/>
            <a:ext cx="0" cy="5451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70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Questions</a:t>
            </a:r>
            <a:endParaRPr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1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6A5AF"/>
                </a:solidFill>
              </a:rPr>
              <a:t>Why does the</a:t>
            </a:r>
            <a:r>
              <a:rPr b="1" lang="en" sz="1400">
                <a:solidFill>
                  <a:srgbClr val="76A5AF"/>
                </a:solidFill>
              </a:rPr>
              <a:t> </a:t>
            </a:r>
            <a:r>
              <a:rPr lang="en" sz="1400">
                <a:solidFill>
                  <a:srgbClr val="76A5AF"/>
                </a:solidFill>
              </a:rPr>
              <a:t>domestic sector</a:t>
            </a:r>
            <a:r>
              <a:rPr b="1" lang="en" sz="1400">
                <a:solidFill>
                  <a:srgbClr val="76A5AF"/>
                </a:solidFill>
              </a:rPr>
              <a:t> consume more </a:t>
            </a:r>
            <a:r>
              <a:rPr lang="en" sz="1400">
                <a:solidFill>
                  <a:srgbClr val="76A5AF"/>
                </a:solidFill>
              </a:rPr>
              <a:t>energy </a:t>
            </a:r>
            <a:r>
              <a:rPr b="1" lang="en" sz="1400">
                <a:solidFill>
                  <a:srgbClr val="76A5AF"/>
                </a:solidFill>
              </a:rPr>
              <a:t>than it emits</a:t>
            </a:r>
            <a:r>
              <a:rPr lang="en" sz="1400">
                <a:solidFill>
                  <a:srgbClr val="76A5AF"/>
                </a:solidFill>
              </a:rPr>
              <a:t>?</a:t>
            </a:r>
            <a:br>
              <a:rPr lang="en" sz="1400">
                <a:solidFill>
                  <a:srgbClr val="666666"/>
                </a:solidFill>
              </a:rPr>
            </a:b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00FF"/>
                </a:solidFill>
              </a:rPr>
              <a:t>Why does the industrial and commercial sector </a:t>
            </a:r>
            <a:r>
              <a:rPr b="1" lang="en" sz="1400">
                <a:solidFill>
                  <a:srgbClr val="9900FF"/>
                </a:solidFill>
              </a:rPr>
              <a:t>emit more </a:t>
            </a:r>
            <a:r>
              <a:rPr lang="en" sz="1400">
                <a:solidFill>
                  <a:srgbClr val="9900FF"/>
                </a:solidFill>
              </a:rPr>
              <a:t>carbon </a:t>
            </a:r>
            <a:r>
              <a:rPr b="1" lang="en" sz="1400">
                <a:solidFill>
                  <a:srgbClr val="9900FF"/>
                </a:solidFill>
              </a:rPr>
              <a:t>than it consumes</a:t>
            </a:r>
            <a:r>
              <a:rPr lang="en" sz="1400">
                <a:solidFill>
                  <a:srgbClr val="9900FF"/>
                </a:solidFill>
              </a:rPr>
              <a:t>?</a:t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What happened in </a:t>
            </a:r>
            <a:r>
              <a:rPr b="1" lang="en" sz="1400">
                <a:solidFill>
                  <a:srgbClr val="76A5AF"/>
                </a:solidFill>
              </a:rPr>
              <a:t>2013</a:t>
            </a:r>
            <a:r>
              <a:rPr lang="en" sz="1400">
                <a:solidFill>
                  <a:srgbClr val="666666"/>
                </a:solidFill>
              </a:rPr>
              <a:t> and </a:t>
            </a:r>
            <a:r>
              <a:rPr b="1" lang="en" sz="1400">
                <a:solidFill>
                  <a:srgbClr val="9900FF"/>
                </a:solidFill>
              </a:rPr>
              <a:t>2014</a:t>
            </a:r>
            <a:r>
              <a:rPr lang="en" sz="1400">
                <a:solidFill>
                  <a:srgbClr val="666666"/>
                </a:solidFill>
              </a:rPr>
              <a:t> when </a:t>
            </a:r>
            <a:r>
              <a:rPr b="1" lang="en" sz="1400">
                <a:solidFill>
                  <a:srgbClr val="666666"/>
                </a:solidFill>
              </a:rPr>
              <a:t>emissions dropped</a:t>
            </a:r>
            <a:r>
              <a:rPr lang="en" sz="1400">
                <a:solidFill>
                  <a:srgbClr val="666666"/>
                </a:solidFill>
              </a:rPr>
              <a:t>? 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Was a cleaner fuel type used?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66666"/>
              </a:solidFill>
            </a:endParaRPr>
          </a:p>
        </p:txBody>
      </p:sp>
      <p:pic>
        <p:nvPicPr>
          <p:cNvPr id="415" name="Google Shape;415;p7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p71"/>
          <p:cNvCxnSpPr/>
          <p:nvPr/>
        </p:nvCxnSpPr>
        <p:spPr>
          <a:xfrm>
            <a:off x="3484775" y="2049850"/>
            <a:ext cx="0" cy="545100"/>
          </a:xfrm>
          <a:prstGeom prst="straightConnector1">
            <a:avLst/>
          </a:prstGeom>
          <a:noFill/>
          <a:ln cap="flat" cmpd="sng" w="9525">
            <a:solidFill>
              <a:srgbClr val="76A5A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71"/>
          <p:cNvCxnSpPr/>
          <p:nvPr/>
        </p:nvCxnSpPr>
        <p:spPr>
          <a:xfrm>
            <a:off x="2857500" y="1629725"/>
            <a:ext cx="0" cy="5451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8" name="Google Shape;418;p71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Questions</a:t>
            </a:r>
            <a:endParaRPr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2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Was a cleaner fuel type used?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66666"/>
              </a:solidFill>
            </a:endParaRPr>
          </a:p>
        </p:txBody>
      </p:sp>
      <p:sp>
        <p:nvSpPr>
          <p:cNvPr id="424" name="Google Shape;424;p72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Questions</a:t>
            </a:r>
            <a:endParaRPr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430" name="Google Shape;430;p73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B5394"/>
                </a:solidFill>
              </a:rPr>
              <a:t>Mayor of London’s </a:t>
            </a:r>
            <a:br>
              <a:rPr b="1" lang="en" sz="1400">
                <a:solidFill>
                  <a:srgbClr val="0B5394"/>
                </a:solidFill>
              </a:rPr>
            </a:br>
            <a:r>
              <a:rPr b="1" lang="en" sz="1400">
                <a:solidFill>
                  <a:srgbClr val="0B5394"/>
                </a:solidFill>
              </a:rPr>
              <a:t>Waste policy</a:t>
            </a:r>
            <a:endParaRPr b="1" sz="1400">
              <a:solidFill>
                <a:srgbClr val="0B539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B539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B5394"/>
                </a:solidFill>
              </a:rPr>
              <a:t>“We want to turn London waste into an opportunity – by reducing waste, reusing and recycling more of it and turning what’s left into low carbon energy.”</a:t>
            </a:r>
            <a:endParaRPr sz="14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53D4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53D4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7109" y="333400"/>
            <a:ext cx="6796891" cy="481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Strategic urban planning</a:t>
            </a:r>
            <a:endParaRPr b="1" sz="2000">
              <a:solidFill>
                <a:srgbClr val="666A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311700" y="1152475"/>
            <a:ext cx="24351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Greater London Authority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2010 - 2017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" sz="1400">
                <a:solidFill>
                  <a:srgbClr val="999999"/>
                </a:solidFill>
              </a:rPr>
              <a:t>Esri ArcGIS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" sz="1400">
                <a:solidFill>
                  <a:srgbClr val="999999"/>
                </a:solidFill>
              </a:rPr>
              <a:t>Adobe Illustrator</a:t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436" name="Google Shape;436;p74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Waste and renewables 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8E7CC3"/>
                </a:solidFill>
              </a:rPr>
              <a:t>2013</a:t>
            </a:r>
            <a:r>
              <a:rPr b="1" lang="en" sz="1200">
                <a:solidFill>
                  <a:srgbClr val="9900FF"/>
                </a:solidFill>
              </a:rPr>
              <a:t> </a:t>
            </a:r>
            <a:r>
              <a:rPr b="1" lang="en" sz="1600">
                <a:solidFill>
                  <a:srgbClr val="9900FF"/>
                </a:solidFill>
              </a:rPr>
              <a:t>+120</a:t>
            </a:r>
            <a:r>
              <a:rPr b="1" lang="en" sz="1400">
                <a:solidFill>
                  <a:srgbClr val="9900FF"/>
                </a:solidFill>
              </a:rPr>
              <a:t> </a:t>
            </a:r>
            <a:r>
              <a:rPr lang="en" sz="1000">
                <a:solidFill>
                  <a:srgbClr val="9900FF"/>
                </a:solidFill>
              </a:rPr>
              <a:t>GigaWatts hour</a:t>
            </a:r>
            <a:endParaRPr sz="10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8E7CC3"/>
                </a:solidFill>
              </a:rPr>
              <a:t>2012</a:t>
            </a:r>
            <a:r>
              <a:rPr b="1" lang="en" sz="1400">
                <a:solidFill>
                  <a:srgbClr val="9900FF"/>
                </a:solidFill>
              </a:rPr>
              <a:t> </a:t>
            </a:r>
            <a:r>
              <a:rPr b="1" lang="en" sz="1600">
                <a:solidFill>
                  <a:srgbClr val="9900FF"/>
                </a:solidFill>
              </a:rPr>
              <a:t>+2 448</a:t>
            </a:r>
            <a:r>
              <a:rPr b="1" lang="en" sz="1400">
                <a:solidFill>
                  <a:srgbClr val="9900FF"/>
                </a:solidFill>
              </a:rPr>
              <a:t> </a:t>
            </a:r>
            <a:r>
              <a:rPr lang="en" sz="1000">
                <a:solidFill>
                  <a:srgbClr val="9900FF"/>
                </a:solidFill>
              </a:rPr>
              <a:t>GigaWatts hour</a:t>
            </a:r>
            <a:endParaRPr sz="10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8E7CC3"/>
                </a:solidFill>
              </a:rPr>
              <a:t>2010-  2017</a:t>
            </a:r>
            <a:endParaRPr b="1"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FF"/>
                </a:solidFill>
              </a:rPr>
              <a:t>+2 502</a:t>
            </a:r>
            <a:r>
              <a:rPr b="1" lang="en" sz="1400">
                <a:solidFill>
                  <a:srgbClr val="9900FF"/>
                </a:solidFill>
              </a:rPr>
              <a:t> </a:t>
            </a:r>
            <a:r>
              <a:rPr lang="en" sz="1400">
                <a:solidFill>
                  <a:srgbClr val="9900FF"/>
                </a:solidFill>
              </a:rPr>
              <a:t>GigaWatts hour</a:t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0.8% </a:t>
            </a:r>
            <a:r>
              <a:rPr lang="en" sz="1400">
                <a:solidFill>
                  <a:srgbClr val="9900FF"/>
                </a:solidFill>
              </a:rPr>
              <a:t>energy consumption</a:t>
            </a:r>
            <a:endParaRPr sz="1400">
              <a:solidFill>
                <a:srgbClr val="9900FF"/>
              </a:solidFill>
            </a:endParaRPr>
          </a:p>
        </p:txBody>
      </p:sp>
      <p:pic>
        <p:nvPicPr>
          <p:cNvPr id="437" name="Google Shape;437;p7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83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443" name="Google Shape;443;p75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83F04"/>
                </a:solidFill>
              </a:rPr>
              <a:t>Coal </a:t>
            </a:r>
            <a:endParaRPr b="1">
              <a:solidFill>
                <a:srgbClr val="783F0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783F0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E69138"/>
                </a:solidFill>
              </a:rPr>
              <a:t>2010-  2017</a:t>
            </a:r>
            <a:endParaRPr b="1" sz="1400">
              <a:solidFill>
                <a:srgbClr val="E6913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783F04"/>
                </a:solidFill>
              </a:rPr>
              <a:t>-61 </a:t>
            </a:r>
            <a:r>
              <a:rPr lang="en" sz="1400">
                <a:solidFill>
                  <a:srgbClr val="783F04"/>
                </a:solidFill>
              </a:rPr>
              <a:t>GigaWatts hour</a:t>
            </a:r>
            <a:endParaRPr sz="1400">
              <a:solidFill>
                <a:srgbClr val="783F0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83F04"/>
                </a:solidFill>
              </a:rPr>
              <a:t>0.17% </a:t>
            </a:r>
            <a:r>
              <a:rPr lang="en" sz="1400">
                <a:solidFill>
                  <a:srgbClr val="783F04"/>
                </a:solidFill>
              </a:rPr>
              <a:t>energy consumption</a:t>
            </a:r>
            <a:endParaRPr sz="1400">
              <a:solidFill>
                <a:srgbClr val="783F0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83F0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83F0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F9000"/>
                </a:solidFill>
              </a:rPr>
              <a:t>Oil</a:t>
            </a:r>
            <a:endParaRPr b="1">
              <a:solidFill>
                <a:srgbClr val="BF9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F9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1C232"/>
                </a:solidFill>
              </a:rPr>
              <a:t>2010-  2017</a:t>
            </a:r>
            <a:endParaRPr b="1" sz="1400">
              <a:solidFill>
                <a:srgbClr val="F1C23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BF9000"/>
                </a:solidFill>
              </a:rPr>
              <a:t>+181 </a:t>
            </a:r>
            <a:r>
              <a:rPr lang="en" sz="1400">
                <a:solidFill>
                  <a:srgbClr val="BF9000"/>
                </a:solidFill>
              </a:rPr>
              <a:t>GigaWatts hour</a:t>
            </a:r>
            <a:endParaRPr sz="1400">
              <a:solidFill>
                <a:srgbClr val="BF9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F9000"/>
                </a:solidFill>
              </a:rPr>
              <a:t>2.2% </a:t>
            </a:r>
            <a:r>
              <a:rPr lang="en" sz="1400">
                <a:solidFill>
                  <a:srgbClr val="BF9000"/>
                </a:solidFill>
              </a:rPr>
              <a:t>energy consumption</a:t>
            </a:r>
            <a:endParaRPr sz="1400">
              <a:solidFill>
                <a:srgbClr val="BF9000"/>
              </a:solidFill>
            </a:endParaRPr>
          </a:p>
        </p:txBody>
      </p:sp>
      <p:pic>
        <p:nvPicPr>
          <p:cNvPr id="444" name="Google Shape;444;p7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450" name="Google Shape;450;p76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</a:rPr>
              <a:t>Gas</a:t>
            </a:r>
            <a:endParaRPr b="1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A4C2F4"/>
                </a:solidFill>
              </a:rPr>
              <a:t>2011</a:t>
            </a:r>
            <a:r>
              <a:rPr b="1" lang="en" sz="1200">
                <a:solidFill>
                  <a:srgbClr val="3C78D8"/>
                </a:solidFill>
              </a:rPr>
              <a:t> </a:t>
            </a:r>
            <a:r>
              <a:rPr b="1" lang="en" sz="1600">
                <a:solidFill>
                  <a:srgbClr val="3C78D8"/>
                </a:solidFill>
              </a:rPr>
              <a:t>-26 736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lang="en" sz="1000">
                <a:solidFill>
                  <a:srgbClr val="3C78D8"/>
                </a:solidFill>
              </a:rPr>
              <a:t>GigaWatts hour</a:t>
            </a:r>
            <a:endParaRPr sz="10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A4C2F4"/>
                </a:solidFill>
              </a:rPr>
              <a:t>2014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b="1" lang="en" sz="1600">
                <a:solidFill>
                  <a:srgbClr val="3C78D8"/>
                </a:solidFill>
              </a:rPr>
              <a:t>-15 833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lang="en" sz="1000">
                <a:solidFill>
                  <a:srgbClr val="3C78D8"/>
                </a:solidFill>
              </a:rPr>
              <a:t>GigaWatts hour</a:t>
            </a:r>
            <a:endParaRPr sz="10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A4C2F4"/>
                </a:solidFill>
              </a:rPr>
              <a:t>2010-  2017</a:t>
            </a:r>
            <a:endParaRPr b="1" sz="1400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C78D8"/>
                </a:solidFill>
              </a:rPr>
              <a:t>-24 123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lang="en" sz="1400">
                <a:solidFill>
                  <a:srgbClr val="3C78D8"/>
                </a:solidFill>
              </a:rPr>
              <a:t>GigaWatts hour</a:t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</a:rPr>
              <a:t>60% </a:t>
            </a:r>
            <a:r>
              <a:rPr lang="en" sz="1400">
                <a:solidFill>
                  <a:srgbClr val="3C78D8"/>
                </a:solidFill>
              </a:rPr>
              <a:t>energy consumption</a:t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C78D8"/>
              </a:solidFill>
            </a:endParaRPr>
          </a:p>
        </p:txBody>
      </p:sp>
      <p:pic>
        <p:nvPicPr>
          <p:cNvPr id="451" name="Google Shape;451;p7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457" name="Google Shape;457;p77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</a:rPr>
              <a:t>Gas</a:t>
            </a:r>
            <a:endParaRPr b="1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A4C2F4"/>
                </a:solidFill>
              </a:rPr>
              <a:t>2011</a:t>
            </a:r>
            <a:r>
              <a:rPr b="1" lang="en" sz="1200">
                <a:solidFill>
                  <a:srgbClr val="3C78D8"/>
                </a:solidFill>
              </a:rPr>
              <a:t> </a:t>
            </a:r>
            <a:r>
              <a:rPr b="1" lang="en" sz="1600">
                <a:solidFill>
                  <a:srgbClr val="3C78D8"/>
                </a:solidFill>
              </a:rPr>
              <a:t>-26 736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lang="en" sz="1000">
                <a:solidFill>
                  <a:srgbClr val="3C78D8"/>
                </a:solidFill>
              </a:rPr>
              <a:t>GigaWatts hour</a:t>
            </a:r>
            <a:endParaRPr sz="10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A4C2F4"/>
                </a:solidFill>
              </a:rPr>
              <a:t>2014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b="1" lang="en" sz="1600">
                <a:solidFill>
                  <a:srgbClr val="3C78D8"/>
                </a:solidFill>
              </a:rPr>
              <a:t>-15 833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lang="en" sz="1000">
                <a:solidFill>
                  <a:srgbClr val="3C78D8"/>
                </a:solidFill>
              </a:rPr>
              <a:t>GigaWatts hour</a:t>
            </a:r>
            <a:endParaRPr sz="10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A4C2F4"/>
                </a:solidFill>
              </a:rPr>
              <a:t>2010-  2017</a:t>
            </a:r>
            <a:endParaRPr b="1" sz="1400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C78D8"/>
                </a:solidFill>
              </a:rPr>
              <a:t>-24 123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lang="en" sz="1400">
                <a:solidFill>
                  <a:srgbClr val="3C78D8"/>
                </a:solidFill>
              </a:rPr>
              <a:t>GigaWatts hour</a:t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</a:rPr>
              <a:t>60% </a:t>
            </a:r>
            <a:r>
              <a:rPr lang="en" sz="1400">
                <a:solidFill>
                  <a:srgbClr val="3C78D8"/>
                </a:solidFill>
              </a:rPr>
              <a:t>energy consumption</a:t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C78D8"/>
                </a:solidFill>
              </a:rPr>
              <a:t>Little change in emitting less compared to consumption</a:t>
            </a:r>
            <a:endParaRPr sz="1400">
              <a:solidFill>
                <a:srgbClr val="3C78D8"/>
              </a:solidFill>
            </a:endParaRPr>
          </a:p>
        </p:txBody>
      </p:sp>
      <p:pic>
        <p:nvPicPr>
          <p:cNvPr id="458" name="Google Shape;458;p7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464" name="Google Shape;464;p78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Electricity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6B26B"/>
                </a:solidFill>
              </a:rPr>
              <a:t>2011</a:t>
            </a:r>
            <a:r>
              <a:rPr b="1" lang="en" sz="1200">
                <a:solidFill>
                  <a:srgbClr val="FF9900"/>
                </a:solidFill>
              </a:rPr>
              <a:t> </a:t>
            </a:r>
            <a:r>
              <a:rPr b="1" lang="en" sz="1600">
                <a:solidFill>
                  <a:srgbClr val="FF9900"/>
                </a:solidFill>
              </a:rPr>
              <a:t>-30 109</a:t>
            </a:r>
            <a:r>
              <a:rPr b="1" lang="en" sz="1400">
                <a:solidFill>
                  <a:srgbClr val="FF9900"/>
                </a:solidFill>
              </a:rPr>
              <a:t> </a:t>
            </a:r>
            <a:r>
              <a:rPr lang="en" sz="1000">
                <a:solidFill>
                  <a:srgbClr val="FF9900"/>
                </a:solidFill>
              </a:rPr>
              <a:t>GigaWatts hour</a:t>
            </a:r>
            <a:endParaRPr sz="10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6B26B"/>
                </a:solidFill>
              </a:rPr>
              <a:t>2012</a:t>
            </a:r>
            <a:r>
              <a:rPr b="1" lang="en" sz="1400">
                <a:solidFill>
                  <a:srgbClr val="FF9900"/>
                </a:solidFill>
              </a:rPr>
              <a:t> </a:t>
            </a:r>
            <a:r>
              <a:rPr b="1" lang="en" sz="1600">
                <a:solidFill>
                  <a:srgbClr val="FF9900"/>
                </a:solidFill>
              </a:rPr>
              <a:t>+28 660</a:t>
            </a:r>
            <a:r>
              <a:rPr b="1" lang="en" sz="1400">
                <a:solidFill>
                  <a:srgbClr val="FF9900"/>
                </a:solidFill>
              </a:rPr>
              <a:t> </a:t>
            </a:r>
            <a:r>
              <a:rPr lang="en" sz="1000">
                <a:solidFill>
                  <a:srgbClr val="FF9900"/>
                </a:solidFill>
              </a:rPr>
              <a:t>GigaWatts hour</a:t>
            </a:r>
            <a:endParaRPr sz="10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6B26B"/>
                </a:solidFill>
              </a:rPr>
              <a:t>2010-  2017</a:t>
            </a:r>
            <a:endParaRPr b="1" sz="1400">
              <a:solidFill>
                <a:srgbClr val="F6B2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9900"/>
                </a:solidFill>
              </a:rPr>
              <a:t>-7 226</a:t>
            </a:r>
            <a:r>
              <a:rPr b="1" lang="en" sz="1400">
                <a:solidFill>
                  <a:srgbClr val="FF9900"/>
                </a:solidFill>
              </a:rPr>
              <a:t> </a:t>
            </a:r>
            <a:r>
              <a:rPr lang="en" sz="1400">
                <a:solidFill>
                  <a:srgbClr val="FF9900"/>
                </a:solidFill>
              </a:rPr>
              <a:t>GigaWatts hour</a:t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36% </a:t>
            </a:r>
            <a:r>
              <a:rPr lang="en" sz="1400">
                <a:solidFill>
                  <a:srgbClr val="FF9900"/>
                </a:solidFill>
              </a:rPr>
              <a:t>energy consumption</a:t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</p:txBody>
      </p:sp>
      <p:pic>
        <p:nvPicPr>
          <p:cNvPr id="465" name="Google Shape;465;p7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471" name="Google Shape;471;p79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Electricity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6B26B"/>
                </a:solidFill>
              </a:rPr>
              <a:t>2011</a:t>
            </a:r>
            <a:r>
              <a:rPr b="1" lang="en" sz="1200">
                <a:solidFill>
                  <a:srgbClr val="FF9900"/>
                </a:solidFill>
              </a:rPr>
              <a:t> </a:t>
            </a:r>
            <a:r>
              <a:rPr b="1" lang="en" sz="1600">
                <a:solidFill>
                  <a:srgbClr val="FF9900"/>
                </a:solidFill>
              </a:rPr>
              <a:t>-30 109</a:t>
            </a:r>
            <a:r>
              <a:rPr b="1" lang="en" sz="1400">
                <a:solidFill>
                  <a:srgbClr val="FF9900"/>
                </a:solidFill>
              </a:rPr>
              <a:t> </a:t>
            </a:r>
            <a:r>
              <a:rPr lang="en" sz="1000">
                <a:solidFill>
                  <a:srgbClr val="FF9900"/>
                </a:solidFill>
              </a:rPr>
              <a:t>GigaWatts hour</a:t>
            </a:r>
            <a:endParaRPr sz="10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6B26B"/>
                </a:solidFill>
              </a:rPr>
              <a:t>2012</a:t>
            </a:r>
            <a:r>
              <a:rPr b="1" lang="en" sz="1400">
                <a:solidFill>
                  <a:srgbClr val="FF9900"/>
                </a:solidFill>
              </a:rPr>
              <a:t> </a:t>
            </a:r>
            <a:r>
              <a:rPr b="1" lang="en" sz="1600">
                <a:solidFill>
                  <a:srgbClr val="FF9900"/>
                </a:solidFill>
              </a:rPr>
              <a:t>+28 660</a:t>
            </a:r>
            <a:r>
              <a:rPr b="1" lang="en" sz="1400">
                <a:solidFill>
                  <a:srgbClr val="FF9900"/>
                </a:solidFill>
              </a:rPr>
              <a:t> </a:t>
            </a:r>
            <a:r>
              <a:rPr lang="en" sz="1000">
                <a:solidFill>
                  <a:srgbClr val="FF9900"/>
                </a:solidFill>
              </a:rPr>
              <a:t>GigaWatts hour</a:t>
            </a:r>
            <a:endParaRPr sz="10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6B26B"/>
                </a:solidFill>
              </a:rPr>
              <a:t>2010-  2017</a:t>
            </a:r>
            <a:endParaRPr b="1" sz="1400">
              <a:solidFill>
                <a:srgbClr val="F6B2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9900"/>
                </a:solidFill>
              </a:rPr>
              <a:t>-7 226</a:t>
            </a:r>
            <a:r>
              <a:rPr b="1" lang="en" sz="1400">
                <a:solidFill>
                  <a:srgbClr val="FF9900"/>
                </a:solidFill>
              </a:rPr>
              <a:t> </a:t>
            </a:r>
            <a:r>
              <a:rPr lang="en" sz="1400">
                <a:solidFill>
                  <a:srgbClr val="FF9900"/>
                </a:solidFill>
              </a:rPr>
              <a:t>GigaWatts hour</a:t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36% </a:t>
            </a:r>
            <a:r>
              <a:rPr lang="en" sz="1400">
                <a:solidFill>
                  <a:srgbClr val="FF9900"/>
                </a:solidFill>
              </a:rPr>
              <a:t>energy consumption</a:t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9900"/>
                </a:solidFill>
              </a:rPr>
              <a:t>2013: Emission decreases </a:t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9900"/>
                </a:solidFill>
              </a:rPr>
              <a:t>&gt; Improved technology? </a:t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9900"/>
                </a:solidFill>
              </a:rPr>
              <a:t>&gt; Double counting renewables?</a:t>
            </a:r>
            <a:endParaRPr sz="1400">
              <a:solidFill>
                <a:srgbClr val="FF9900"/>
              </a:solidFill>
            </a:endParaRPr>
          </a:p>
        </p:txBody>
      </p:sp>
      <p:pic>
        <p:nvPicPr>
          <p:cNvPr id="472" name="Google Shape;472;p7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478" name="Google Shape;478;p80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Energy consumption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Decreased</a:t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66666"/>
                </a:solidFill>
              </a:rPr>
              <a:t>-28 727</a:t>
            </a:r>
            <a:r>
              <a:rPr b="1" lang="en" sz="1400">
                <a:solidFill>
                  <a:srgbClr val="666666"/>
                </a:solidFill>
              </a:rPr>
              <a:t> </a:t>
            </a:r>
            <a:r>
              <a:rPr lang="en" sz="1400">
                <a:solidFill>
                  <a:srgbClr val="666666"/>
                </a:solidFill>
              </a:rPr>
              <a:t>GigaWatts hour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Increased</a:t>
            </a:r>
            <a:endParaRPr sz="16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00FF"/>
                </a:solidFill>
              </a:rPr>
              <a:t>Waste and renewables </a:t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F9000"/>
                </a:solidFill>
              </a:rPr>
              <a:t>Oil</a:t>
            </a:r>
            <a:endParaRPr sz="1400">
              <a:solidFill>
                <a:srgbClr val="FF9900"/>
              </a:solidFill>
            </a:endParaRPr>
          </a:p>
        </p:txBody>
      </p:sp>
      <p:pic>
        <p:nvPicPr>
          <p:cNvPr id="479" name="Google Shape;479;p8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Carbon emissions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Decreased</a:t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66666"/>
                </a:solidFill>
              </a:rPr>
              <a:t>-11 224</a:t>
            </a:r>
            <a:r>
              <a:rPr b="1" lang="en" sz="1400">
                <a:solidFill>
                  <a:srgbClr val="666666"/>
                </a:solidFill>
              </a:rPr>
              <a:t> </a:t>
            </a:r>
            <a:r>
              <a:rPr lang="en" sz="1400">
                <a:solidFill>
                  <a:srgbClr val="666666"/>
                </a:solidFill>
              </a:rPr>
              <a:t>Kilotonnes CO2e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Increased</a:t>
            </a:r>
            <a:endParaRPr sz="16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00FF"/>
                </a:solidFill>
              </a:rPr>
              <a:t>Waste and renewables </a:t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F9000"/>
                </a:solidFill>
              </a:rPr>
              <a:t>Oil</a:t>
            </a:r>
            <a:endParaRPr sz="1400">
              <a:solidFill>
                <a:srgbClr val="BF9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F9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999999"/>
              </a:solidFill>
            </a:endParaRPr>
          </a:p>
        </p:txBody>
      </p:sp>
      <p:pic>
        <p:nvPicPr>
          <p:cNvPr id="486" name="Google Shape;486;p8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492" name="Google Shape;492;p82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Carbon emissions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Decreased</a:t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66666"/>
                </a:solidFill>
              </a:rPr>
              <a:t>-11 224</a:t>
            </a:r>
            <a:r>
              <a:rPr b="1" lang="en" sz="1400">
                <a:solidFill>
                  <a:srgbClr val="666666"/>
                </a:solidFill>
              </a:rPr>
              <a:t> </a:t>
            </a:r>
            <a:r>
              <a:rPr lang="en" sz="1400">
                <a:solidFill>
                  <a:srgbClr val="666666"/>
                </a:solidFill>
              </a:rPr>
              <a:t>Kilotonnes CO2e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Increased</a:t>
            </a:r>
            <a:endParaRPr sz="16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00FF"/>
                </a:solidFill>
              </a:rPr>
              <a:t>Waste and renewables </a:t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F9000"/>
                </a:solidFill>
              </a:rPr>
              <a:t>Oil</a:t>
            </a:r>
            <a:endParaRPr sz="1400">
              <a:solidFill>
                <a:srgbClr val="BF9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F9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9999"/>
                </a:solidFill>
              </a:rPr>
              <a:t>Reducing fossil fuel </a:t>
            </a:r>
            <a:endParaRPr b="1" sz="14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9999"/>
                </a:solidFill>
              </a:rPr>
              <a:t>Increasing greener fuel </a:t>
            </a:r>
            <a:endParaRPr b="1" sz="14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9999"/>
                </a:solidFill>
              </a:rPr>
              <a:t>&gt; less emission</a:t>
            </a:r>
            <a:endParaRPr b="1" sz="1400">
              <a:solidFill>
                <a:srgbClr val="999999"/>
              </a:solidFill>
            </a:endParaRPr>
          </a:p>
        </p:txBody>
      </p:sp>
      <p:pic>
        <p:nvPicPr>
          <p:cNvPr id="493" name="Google Shape;493;p8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109" y="333400"/>
            <a:ext cx="6796891" cy="4810101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Question</a:t>
            </a:r>
            <a:endParaRPr b="1" sz="2000">
              <a:solidFill>
                <a:srgbClr val="666A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500" name="Google Shape;500;p83"/>
          <p:cNvSpPr txBox="1"/>
          <p:nvPr>
            <p:ph idx="1" type="body"/>
          </p:nvPr>
        </p:nvSpPr>
        <p:spPr>
          <a:xfrm>
            <a:off x="311700" y="1152475"/>
            <a:ext cx="24351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</a:rPr>
              <a:t>Which London boroughs use the most energy?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33 London boroughs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7109" y="386050"/>
            <a:ext cx="6796891" cy="481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Strategic urban planning</a:t>
            </a:r>
            <a:endParaRPr b="1" sz="2000">
              <a:solidFill>
                <a:srgbClr val="666A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37" name="Google Shape;137;p30"/>
          <p:cNvSpPr txBox="1"/>
          <p:nvPr>
            <p:ph idx="1" type="body"/>
          </p:nvPr>
        </p:nvSpPr>
        <p:spPr>
          <a:xfrm>
            <a:off x="311700" y="1152475"/>
            <a:ext cx="24351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Greater London Authority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2010 - 2017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" sz="1400">
                <a:solidFill>
                  <a:srgbClr val="999999"/>
                </a:solidFill>
              </a:rPr>
              <a:t>Esri ArcGIS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" sz="1400">
                <a:solidFill>
                  <a:srgbClr val="999999"/>
                </a:solidFill>
              </a:rPr>
              <a:t>Adobe Illustrator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" sz="1400">
                <a:solidFill>
                  <a:srgbClr val="999999"/>
                </a:solidFill>
              </a:rPr>
              <a:t>Adobe InDesign</a:t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8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50" y="-1262"/>
            <a:ext cx="4917349" cy="514601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84"/>
          <p:cNvSpPr txBox="1"/>
          <p:nvPr>
            <p:ph idx="1" type="body"/>
          </p:nvPr>
        </p:nvSpPr>
        <p:spPr>
          <a:xfrm>
            <a:off x="6397200" y="445025"/>
            <a:ext cx="2435100" cy="436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A London profile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</a:rPr>
              <a:t>Barnet </a:t>
            </a:r>
            <a:r>
              <a:rPr lang="en" sz="1400">
                <a:solidFill>
                  <a:srgbClr val="666666"/>
                </a:solidFill>
              </a:rPr>
              <a:t>consumes the</a:t>
            </a:r>
            <a:r>
              <a:rPr b="1" lang="en" sz="1400">
                <a:solidFill>
                  <a:srgbClr val="666666"/>
                </a:solidFill>
              </a:rPr>
              <a:t> most</a:t>
            </a:r>
            <a:r>
              <a:rPr lang="en" sz="1400">
                <a:solidFill>
                  <a:srgbClr val="666666"/>
                </a:solidFill>
              </a:rPr>
              <a:t> overall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The </a:t>
            </a:r>
            <a:r>
              <a:rPr b="1" lang="en" sz="1400">
                <a:solidFill>
                  <a:srgbClr val="666666"/>
                </a:solidFill>
              </a:rPr>
              <a:t>City of London</a:t>
            </a:r>
            <a:r>
              <a:rPr lang="en" sz="1400">
                <a:solidFill>
                  <a:srgbClr val="666666"/>
                </a:solidFill>
              </a:rPr>
              <a:t> consumes</a:t>
            </a:r>
            <a:r>
              <a:rPr b="1" lang="en" sz="1400">
                <a:solidFill>
                  <a:srgbClr val="666666"/>
                </a:solidFill>
              </a:rPr>
              <a:t> the least</a:t>
            </a:r>
            <a:endParaRPr b="1"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666666"/>
                </a:solidFill>
              </a:rPr>
              <a:t>Financial centre</a:t>
            </a:r>
            <a:endParaRPr i="1"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666666"/>
                </a:solidFill>
              </a:rPr>
              <a:t>Few residents</a:t>
            </a:r>
            <a:endParaRPr i="1"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</p:txBody>
      </p:sp>
      <p:sp>
        <p:nvSpPr>
          <p:cNvPr id="507" name="Google Shape;507;p84"/>
          <p:cNvSpPr txBox="1"/>
          <p:nvPr/>
        </p:nvSpPr>
        <p:spPr>
          <a:xfrm>
            <a:off x="952050" y="1379325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8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50" y="-1262"/>
            <a:ext cx="4917349" cy="514601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5"/>
          <p:cNvSpPr txBox="1"/>
          <p:nvPr>
            <p:ph idx="1" type="body"/>
          </p:nvPr>
        </p:nvSpPr>
        <p:spPr>
          <a:xfrm>
            <a:off x="6397200" y="445025"/>
            <a:ext cx="2435100" cy="436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A London profile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C78D8"/>
                </a:solidFill>
              </a:rPr>
              <a:t>5 highest industrial consumers</a:t>
            </a:r>
            <a:r>
              <a:rPr lang="en" sz="1400">
                <a:solidFill>
                  <a:srgbClr val="3C78D8"/>
                </a:solidFill>
              </a:rPr>
              <a:t> are among the </a:t>
            </a:r>
            <a:r>
              <a:rPr b="1" lang="en" sz="1400">
                <a:solidFill>
                  <a:srgbClr val="3C78D8"/>
                </a:solidFill>
              </a:rPr>
              <a:t>highest 10 L</a:t>
            </a:r>
            <a:r>
              <a:rPr lang="en" sz="1400">
                <a:solidFill>
                  <a:srgbClr val="3C78D8"/>
                </a:solidFill>
              </a:rPr>
              <a:t>ondon boroughs</a:t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666666"/>
                </a:solidFill>
              </a:rPr>
            </a:b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666666"/>
              </a:solidFill>
            </a:endParaRPr>
          </a:p>
        </p:txBody>
      </p:sp>
      <p:sp>
        <p:nvSpPr>
          <p:cNvPr id="514" name="Google Shape;514;p85"/>
          <p:cNvSpPr txBox="1"/>
          <p:nvPr/>
        </p:nvSpPr>
        <p:spPr>
          <a:xfrm>
            <a:off x="3671438" y="531600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1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515" name="Google Shape;515;p85"/>
          <p:cNvSpPr txBox="1"/>
          <p:nvPr/>
        </p:nvSpPr>
        <p:spPr>
          <a:xfrm>
            <a:off x="2695113" y="645900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2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516" name="Google Shape;516;p85"/>
          <p:cNvSpPr txBox="1"/>
          <p:nvPr/>
        </p:nvSpPr>
        <p:spPr>
          <a:xfrm>
            <a:off x="2475963" y="775675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3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517" name="Google Shape;517;p85"/>
          <p:cNvSpPr txBox="1"/>
          <p:nvPr/>
        </p:nvSpPr>
        <p:spPr>
          <a:xfrm>
            <a:off x="2418813" y="1259713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4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518" name="Google Shape;518;p85"/>
          <p:cNvSpPr txBox="1"/>
          <p:nvPr/>
        </p:nvSpPr>
        <p:spPr>
          <a:xfrm>
            <a:off x="2380638" y="1018563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5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8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50" y="-1262"/>
            <a:ext cx="4917349" cy="514601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86"/>
          <p:cNvSpPr txBox="1"/>
          <p:nvPr>
            <p:ph idx="1" type="body"/>
          </p:nvPr>
        </p:nvSpPr>
        <p:spPr>
          <a:xfrm>
            <a:off x="6397200" y="445025"/>
            <a:ext cx="2435100" cy="436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A London profile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C78D8"/>
                </a:solidFill>
              </a:rPr>
              <a:t>5 highest industrial consumers</a:t>
            </a:r>
            <a:r>
              <a:rPr lang="en" sz="1400">
                <a:solidFill>
                  <a:srgbClr val="3C78D8"/>
                </a:solidFill>
              </a:rPr>
              <a:t> are among the </a:t>
            </a:r>
            <a:r>
              <a:rPr b="1" lang="en" sz="1400">
                <a:solidFill>
                  <a:srgbClr val="3C78D8"/>
                </a:solidFill>
              </a:rPr>
              <a:t>highest 10 L</a:t>
            </a:r>
            <a:r>
              <a:rPr lang="en" sz="1400">
                <a:solidFill>
                  <a:srgbClr val="3C78D8"/>
                </a:solidFill>
              </a:rPr>
              <a:t>ondon boroughs</a:t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</a:rPr>
              <a:t>Domestic </a:t>
            </a:r>
            <a:r>
              <a:rPr lang="en" sz="1400">
                <a:solidFill>
                  <a:srgbClr val="FF0000"/>
                </a:solidFill>
              </a:rPr>
              <a:t>energy use </a:t>
            </a:r>
            <a:r>
              <a:rPr b="1" lang="en" sz="1400">
                <a:solidFill>
                  <a:srgbClr val="FF0000"/>
                </a:solidFill>
              </a:rPr>
              <a:t>lower</a:t>
            </a:r>
            <a:r>
              <a:rPr lang="en" sz="1400">
                <a:solidFill>
                  <a:srgbClr val="FF0000"/>
                </a:solidFill>
              </a:rPr>
              <a:t> compared to industrial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666666"/>
                </a:solidFill>
              </a:rPr>
            </a:b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666666"/>
              </a:solidFill>
            </a:endParaRPr>
          </a:p>
        </p:txBody>
      </p:sp>
      <p:sp>
        <p:nvSpPr>
          <p:cNvPr id="525" name="Google Shape;525;p86"/>
          <p:cNvSpPr txBox="1"/>
          <p:nvPr/>
        </p:nvSpPr>
        <p:spPr>
          <a:xfrm>
            <a:off x="994925" y="531600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1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526" name="Google Shape;526;p86"/>
          <p:cNvSpPr txBox="1"/>
          <p:nvPr/>
        </p:nvSpPr>
        <p:spPr>
          <a:xfrm>
            <a:off x="952050" y="1379325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2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527" name="Google Shape;527;p86"/>
          <p:cNvSpPr txBox="1"/>
          <p:nvPr/>
        </p:nvSpPr>
        <p:spPr>
          <a:xfrm>
            <a:off x="947288" y="1622225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3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528" name="Google Shape;528;p86"/>
          <p:cNvSpPr txBox="1"/>
          <p:nvPr/>
        </p:nvSpPr>
        <p:spPr>
          <a:xfrm>
            <a:off x="994925" y="645913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4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529" name="Google Shape;529;p86"/>
          <p:cNvSpPr txBox="1"/>
          <p:nvPr/>
        </p:nvSpPr>
        <p:spPr>
          <a:xfrm>
            <a:off x="994913" y="2345250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5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530" name="Google Shape;530;p86"/>
          <p:cNvSpPr txBox="1"/>
          <p:nvPr/>
        </p:nvSpPr>
        <p:spPr>
          <a:xfrm>
            <a:off x="3671438" y="531600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1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531" name="Google Shape;531;p86"/>
          <p:cNvSpPr txBox="1"/>
          <p:nvPr/>
        </p:nvSpPr>
        <p:spPr>
          <a:xfrm>
            <a:off x="2695113" y="645900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2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532" name="Google Shape;532;p86"/>
          <p:cNvSpPr txBox="1"/>
          <p:nvPr/>
        </p:nvSpPr>
        <p:spPr>
          <a:xfrm>
            <a:off x="2475963" y="775675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3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533" name="Google Shape;533;p86"/>
          <p:cNvSpPr txBox="1"/>
          <p:nvPr/>
        </p:nvSpPr>
        <p:spPr>
          <a:xfrm>
            <a:off x="2418813" y="1259713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4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534" name="Google Shape;534;p86"/>
          <p:cNvSpPr txBox="1"/>
          <p:nvPr/>
        </p:nvSpPr>
        <p:spPr>
          <a:xfrm>
            <a:off x="2380638" y="1018563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5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8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50" y="-1262"/>
            <a:ext cx="4917349" cy="514601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87"/>
          <p:cNvSpPr txBox="1"/>
          <p:nvPr>
            <p:ph idx="1" type="body"/>
          </p:nvPr>
        </p:nvSpPr>
        <p:spPr>
          <a:xfrm>
            <a:off x="6397200" y="445025"/>
            <a:ext cx="2435100" cy="436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A London profile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C78D8"/>
                </a:solidFill>
              </a:rPr>
              <a:t>5 highest industrial consumers</a:t>
            </a:r>
            <a:r>
              <a:rPr lang="en" sz="1400">
                <a:solidFill>
                  <a:srgbClr val="3C78D8"/>
                </a:solidFill>
              </a:rPr>
              <a:t> are among the </a:t>
            </a:r>
            <a:r>
              <a:rPr b="1" lang="en" sz="1400">
                <a:solidFill>
                  <a:srgbClr val="3C78D8"/>
                </a:solidFill>
              </a:rPr>
              <a:t>highest 10 L</a:t>
            </a:r>
            <a:r>
              <a:rPr lang="en" sz="1400">
                <a:solidFill>
                  <a:srgbClr val="3C78D8"/>
                </a:solidFill>
              </a:rPr>
              <a:t>ondon boroughs</a:t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</a:rPr>
              <a:t>Domestic </a:t>
            </a:r>
            <a:r>
              <a:rPr lang="en" sz="1400">
                <a:solidFill>
                  <a:srgbClr val="FF0000"/>
                </a:solidFill>
              </a:rPr>
              <a:t>energy use </a:t>
            </a:r>
            <a:r>
              <a:rPr b="1" lang="en" sz="1400">
                <a:solidFill>
                  <a:srgbClr val="FF0000"/>
                </a:solidFill>
              </a:rPr>
              <a:t>lower</a:t>
            </a:r>
            <a:r>
              <a:rPr lang="en" sz="1400">
                <a:solidFill>
                  <a:srgbClr val="FF0000"/>
                </a:solidFill>
              </a:rPr>
              <a:t> compared to industrial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Varied mix of industrial and domestic uses in the other boroughs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666666"/>
                </a:solidFill>
              </a:rPr>
            </a:b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666666"/>
              </a:solidFill>
            </a:endParaRPr>
          </a:p>
        </p:txBody>
      </p:sp>
      <p:sp>
        <p:nvSpPr>
          <p:cNvPr id="541" name="Google Shape;541;p87"/>
          <p:cNvSpPr txBox="1"/>
          <p:nvPr/>
        </p:nvSpPr>
        <p:spPr>
          <a:xfrm>
            <a:off x="994925" y="531600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1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542" name="Google Shape;542;p87"/>
          <p:cNvSpPr txBox="1"/>
          <p:nvPr/>
        </p:nvSpPr>
        <p:spPr>
          <a:xfrm>
            <a:off x="952050" y="1379325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2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543" name="Google Shape;543;p87"/>
          <p:cNvSpPr txBox="1"/>
          <p:nvPr/>
        </p:nvSpPr>
        <p:spPr>
          <a:xfrm>
            <a:off x="947288" y="1622225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3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544" name="Google Shape;544;p87"/>
          <p:cNvSpPr txBox="1"/>
          <p:nvPr/>
        </p:nvSpPr>
        <p:spPr>
          <a:xfrm>
            <a:off x="994925" y="645913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4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545" name="Google Shape;545;p87"/>
          <p:cNvSpPr txBox="1"/>
          <p:nvPr/>
        </p:nvSpPr>
        <p:spPr>
          <a:xfrm>
            <a:off x="994913" y="2345250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5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546" name="Google Shape;546;p87"/>
          <p:cNvSpPr txBox="1"/>
          <p:nvPr/>
        </p:nvSpPr>
        <p:spPr>
          <a:xfrm>
            <a:off x="3671438" y="531600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1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547" name="Google Shape;547;p87"/>
          <p:cNvSpPr txBox="1"/>
          <p:nvPr/>
        </p:nvSpPr>
        <p:spPr>
          <a:xfrm>
            <a:off x="2695113" y="645900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2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548" name="Google Shape;548;p87"/>
          <p:cNvSpPr txBox="1"/>
          <p:nvPr/>
        </p:nvSpPr>
        <p:spPr>
          <a:xfrm>
            <a:off x="2475963" y="775675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3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549" name="Google Shape;549;p87"/>
          <p:cNvSpPr txBox="1"/>
          <p:nvPr/>
        </p:nvSpPr>
        <p:spPr>
          <a:xfrm>
            <a:off x="2418813" y="1259713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4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550" name="Google Shape;550;p87"/>
          <p:cNvSpPr txBox="1"/>
          <p:nvPr/>
        </p:nvSpPr>
        <p:spPr>
          <a:xfrm>
            <a:off x="2380638" y="1018563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5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8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50" y="-1262"/>
            <a:ext cx="4917349" cy="514601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88"/>
          <p:cNvSpPr txBox="1"/>
          <p:nvPr>
            <p:ph idx="1" type="body"/>
          </p:nvPr>
        </p:nvSpPr>
        <p:spPr>
          <a:xfrm>
            <a:off x="6397200" y="445025"/>
            <a:ext cx="2435100" cy="436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A London profile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C78D8"/>
                </a:solidFill>
              </a:rPr>
              <a:t>5 highest industrial consumers</a:t>
            </a:r>
            <a:r>
              <a:rPr lang="en" sz="1400">
                <a:solidFill>
                  <a:srgbClr val="3C78D8"/>
                </a:solidFill>
              </a:rPr>
              <a:t> are among the </a:t>
            </a:r>
            <a:r>
              <a:rPr b="1" lang="en" sz="1400">
                <a:solidFill>
                  <a:srgbClr val="3C78D8"/>
                </a:solidFill>
              </a:rPr>
              <a:t>highest 10 L</a:t>
            </a:r>
            <a:r>
              <a:rPr lang="en" sz="1400">
                <a:solidFill>
                  <a:srgbClr val="3C78D8"/>
                </a:solidFill>
              </a:rPr>
              <a:t>ondon boroughs</a:t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</a:rPr>
              <a:t>Domestic </a:t>
            </a:r>
            <a:r>
              <a:rPr lang="en" sz="1400">
                <a:solidFill>
                  <a:srgbClr val="FF0000"/>
                </a:solidFill>
              </a:rPr>
              <a:t>energy use </a:t>
            </a:r>
            <a:r>
              <a:rPr b="1" lang="en" sz="1400">
                <a:solidFill>
                  <a:srgbClr val="FF0000"/>
                </a:solidFill>
              </a:rPr>
              <a:t>lower</a:t>
            </a:r>
            <a:r>
              <a:rPr lang="en" sz="1400">
                <a:solidFill>
                  <a:srgbClr val="FF0000"/>
                </a:solidFill>
              </a:rPr>
              <a:t> compared to industrial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Varied mix of industrial and domestic uses in the other boroughs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666666"/>
                </a:solidFill>
              </a:rPr>
            </a:b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666666"/>
              </a:solidFill>
            </a:endParaRPr>
          </a:p>
        </p:txBody>
      </p:sp>
      <p:sp>
        <p:nvSpPr>
          <p:cNvPr id="557" name="Google Shape;557;p88"/>
          <p:cNvSpPr txBox="1"/>
          <p:nvPr/>
        </p:nvSpPr>
        <p:spPr>
          <a:xfrm>
            <a:off x="994925" y="531600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1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558" name="Google Shape;558;p88"/>
          <p:cNvSpPr txBox="1"/>
          <p:nvPr/>
        </p:nvSpPr>
        <p:spPr>
          <a:xfrm>
            <a:off x="952050" y="1379325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2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559" name="Google Shape;559;p88"/>
          <p:cNvSpPr txBox="1"/>
          <p:nvPr/>
        </p:nvSpPr>
        <p:spPr>
          <a:xfrm>
            <a:off x="947288" y="1622225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3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560" name="Google Shape;560;p88"/>
          <p:cNvSpPr txBox="1"/>
          <p:nvPr/>
        </p:nvSpPr>
        <p:spPr>
          <a:xfrm>
            <a:off x="994925" y="645913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4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561" name="Google Shape;561;p88"/>
          <p:cNvSpPr txBox="1"/>
          <p:nvPr/>
        </p:nvSpPr>
        <p:spPr>
          <a:xfrm>
            <a:off x="994913" y="2345250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5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562" name="Google Shape;562;p88"/>
          <p:cNvSpPr txBox="1"/>
          <p:nvPr/>
        </p:nvSpPr>
        <p:spPr>
          <a:xfrm>
            <a:off x="3671438" y="531600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1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563" name="Google Shape;563;p88"/>
          <p:cNvSpPr txBox="1"/>
          <p:nvPr/>
        </p:nvSpPr>
        <p:spPr>
          <a:xfrm>
            <a:off x="2695113" y="645900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2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564" name="Google Shape;564;p88"/>
          <p:cNvSpPr txBox="1"/>
          <p:nvPr/>
        </p:nvSpPr>
        <p:spPr>
          <a:xfrm>
            <a:off x="2475963" y="775675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3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565" name="Google Shape;565;p88"/>
          <p:cNvSpPr txBox="1"/>
          <p:nvPr/>
        </p:nvSpPr>
        <p:spPr>
          <a:xfrm>
            <a:off x="2418813" y="1259713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4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566" name="Google Shape;566;p88"/>
          <p:cNvSpPr txBox="1"/>
          <p:nvPr/>
        </p:nvSpPr>
        <p:spPr>
          <a:xfrm>
            <a:off x="2380638" y="1018563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5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109" y="333400"/>
            <a:ext cx="6796891" cy="4810101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Question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573" name="Google Shape;573;p89"/>
          <p:cNvSpPr txBox="1"/>
          <p:nvPr>
            <p:ph idx="1" type="body"/>
          </p:nvPr>
        </p:nvSpPr>
        <p:spPr>
          <a:xfrm>
            <a:off x="311700" y="1152475"/>
            <a:ext cx="24351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</a:rPr>
              <a:t>Which boroughs have the biggest changes in energy consumption by sector?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Does this correlate with urban regeneration?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666666"/>
                </a:solidFill>
              </a:rPr>
              <a:t>Industrial &gt; residential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0"/>
          <p:cNvSpPr txBox="1"/>
          <p:nvPr>
            <p:ph idx="1" type="body"/>
          </p:nvPr>
        </p:nvSpPr>
        <p:spPr>
          <a:xfrm>
            <a:off x="6397200" y="445000"/>
            <a:ext cx="2435100" cy="436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6A5AF"/>
                </a:solidFill>
              </a:rPr>
              <a:t>Domestic energy consumption</a:t>
            </a:r>
            <a:endParaRPr b="1">
              <a:solidFill>
                <a:srgbClr val="76A5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</a:rPr>
              <a:t>Decreased</a:t>
            </a:r>
            <a:r>
              <a:rPr lang="en" sz="1400">
                <a:solidFill>
                  <a:srgbClr val="38761D"/>
                </a:solidFill>
              </a:rPr>
              <a:t> across all boroughs from </a:t>
            </a:r>
            <a:r>
              <a:rPr b="1" lang="en" sz="1400">
                <a:solidFill>
                  <a:srgbClr val="38761D"/>
                </a:solidFill>
              </a:rPr>
              <a:t>2010-2017</a:t>
            </a:r>
            <a:endParaRPr b="1" sz="14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8761D"/>
                </a:solidFill>
              </a:rPr>
              <a:t>All boroughs </a:t>
            </a:r>
            <a:r>
              <a:rPr b="1" lang="en" sz="1400">
                <a:solidFill>
                  <a:srgbClr val="38761D"/>
                </a:solidFill>
              </a:rPr>
              <a:t>decreased </a:t>
            </a:r>
            <a:r>
              <a:rPr lang="en" sz="1400">
                <a:solidFill>
                  <a:srgbClr val="38761D"/>
                </a:solidFill>
              </a:rPr>
              <a:t>energy consumption in </a:t>
            </a:r>
            <a:r>
              <a:rPr b="1" lang="en" sz="1400">
                <a:solidFill>
                  <a:srgbClr val="38761D"/>
                </a:solidFill>
              </a:rPr>
              <a:t>2011.</a:t>
            </a:r>
            <a:endParaRPr b="1" sz="14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C0000"/>
                </a:solidFill>
              </a:rPr>
              <a:t>All boroughs</a:t>
            </a:r>
            <a:r>
              <a:rPr lang="en" sz="1400">
                <a:solidFill>
                  <a:srgbClr val="CC0000"/>
                </a:solidFill>
              </a:rPr>
              <a:t> </a:t>
            </a:r>
            <a:r>
              <a:rPr b="1" lang="en" sz="1400">
                <a:solidFill>
                  <a:srgbClr val="CC0000"/>
                </a:solidFill>
              </a:rPr>
              <a:t>increased</a:t>
            </a:r>
            <a:r>
              <a:rPr lang="en" sz="1400">
                <a:solidFill>
                  <a:srgbClr val="CC0000"/>
                </a:solidFill>
              </a:rPr>
              <a:t> consumptions in </a:t>
            </a:r>
            <a:r>
              <a:rPr b="1" lang="en" sz="1400">
                <a:solidFill>
                  <a:srgbClr val="CC0000"/>
                </a:solidFill>
              </a:rPr>
              <a:t>2012</a:t>
            </a:r>
            <a:r>
              <a:rPr lang="en" sz="1400">
                <a:solidFill>
                  <a:srgbClr val="CC0000"/>
                </a:solidFill>
              </a:rPr>
              <a:t>,</a:t>
            </a:r>
            <a:r>
              <a:rPr b="1" lang="en" sz="1400">
                <a:solidFill>
                  <a:srgbClr val="CC0000"/>
                </a:solidFill>
              </a:rPr>
              <a:t> 2013</a:t>
            </a:r>
            <a:r>
              <a:rPr lang="en" sz="1400">
                <a:solidFill>
                  <a:srgbClr val="CC0000"/>
                </a:solidFill>
              </a:rPr>
              <a:t> and </a:t>
            </a:r>
            <a:r>
              <a:rPr b="1" lang="en" sz="1400">
                <a:solidFill>
                  <a:srgbClr val="CC0000"/>
                </a:solidFill>
              </a:rPr>
              <a:t>2016</a:t>
            </a:r>
            <a:r>
              <a:rPr lang="en" sz="1400">
                <a:solidFill>
                  <a:srgbClr val="CC0000"/>
                </a:solidFill>
              </a:rPr>
              <a:t>.</a:t>
            </a:r>
            <a:endParaRPr sz="14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666666"/>
              </a:solidFill>
            </a:endParaRPr>
          </a:p>
        </p:txBody>
      </p:sp>
      <p:pic>
        <p:nvPicPr>
          <p:cNvPr id="579" name="Google Shape;579;p90"/>
          <p:cNvPicPr preferRelativeResize="0"/>
          <p:nvPr/>
        </p:nvPicPr>
        <p:blipFill rotWithShape="1">
          <a:blip r:embed="rId3">
            <a:alphaModFix/>
          </a:blip>
          <a:srcRect b="7573" l="33369" r="39700" t="28245"/>
          <a:stretch/>
        </p:blipFill>
        <p:spPr>
          <a:xfrm>
            <a:off x="235500" y="445025"/>
            <a:ext cx="3257551" cy="436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91"/>
          <p:cNvPicPr preferRelativeResize="0"/>
          <p:nvPr/>
        </p:nvPicPr>
        <p:blipFill rotWithShape="1">
          <a:blip r:embed="rId3">
            <a:alphaModFix/>
          </a:blip>
          <a:srcRect b="7997" l="32046" r="39751" t="28878"/>
          <a:stretch/>
        </p:blipFill>
        <p:spPr>
          <a:xfrm>
            <a:off x="54525" y="445025"/>
            <a:ext cx="3468875" cy="436507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91"/>
          <p:cNvSpPr txBox="1"/>
          <p:nvPr>
            <p:ph idx="1" type="body"/>
          </p:nvPr>
        </p:nvSpPr>
        <p:spPr>
          <a:xfrm>
            <a:off x="6397200" y="445000"/>
            <a:ext cx="2435100" cy="436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Industrial</a:t>
            </a:r>
            <a:r>
              <a:rPr b="1" lang="en">
                <a:solidFill>
                  <a:srgbClr val="9900FF"/>
                </a:solidFill>
              </a:rPr>
              <a:t> energy consumption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8761D"/>
                </a:solidFill>
              </a:rPr>
              <a:t>Generally </a:t>
            </a:r>
            <a:r>
              <a:rPr b="1" lang="en" sz="1400">
                <a:solidFill>
                  <a:srgbClr val="38761D"/>
                </a:solidFill>
              </a:rPr>
              <a:t>d</a:t>
            </a:r>
            <a:r>
              <a:rPr b="1" lang="en" sz="1400">
                <a:solidFill>
                  <a:srgbClr val="38761D"/>
                </a:solidFill>
              </a:rPr>
              <a:t>ecreased</a:t>
            </a:r>
            <a:r>
              <a:rPr lang="en" sz="1400">
                <a:solidFill>
                  <a:srgbClr val="38761D"/>
                </a:solidFill>
              </a:rPr>
              <a:t> across all boroughs from </a:t>
            </a:r>
            <a:r>
              <a:rPr b="1" lang="en" sz="1400">
                <a:solidFill>
                  <a:srgbClr val="38761D"/>
                </a:solidFill>
              </a:rPr>
              <a:t>2010-2017</a:t>
            </a:r>
            <a:endParaRPr b="1" sz="14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</a:rPr>
              <a:t>Greenwich</a:t>
            </a:r>
            <a:r>
              <a:rPr lang="en" sz="1400">
                <a:solidFill>
                  <a:srgbClr val="38761D"/>
                </a:solidFill>
              </a:rPr>
              <a:t>, </a:t>
            </a:r>
            <a:r>
              <a:rPr b="1" lang="en" sz="1400">
                <a:solidFill>
                  <a:srgbClr val="38761D"/>
                </a:solidFill>
              </a:rPr>
              <a:t>Merton</a:t>
            </a:r>
            <a:r>
              <a:rPr lang="en" sz="1400">
                <a:solidFill>
                  <a:srgbClr val="38761D"/>
                </a:solidFill>
              </a:rPr>
              <a:t> and </a:t>
            </a:r>
            <a:r>
              <a:rPr b="1" lang="en" sz="1400">
                <a:solidFill>
                  <a:srgbClr val="38761D"/>
                </a:solidFill>
              </a:rPr>
              <a:t>Hounslow</a:t>
            </a:r>
            <a:r>
              <a:rPr lang="en" sz="1400">
                <a:solidFill>
                  <a:srgbClr val="38761D"/>
                </a:solidFill>
              </a:rPr>
              <a:t> decreased the most.</a:t>
            </a:r>
            <a:endParaRPr sz="14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0000"/>
                </a:solidFill>
              </a:rPr>
              <a:t>Newham</a:t>
            </a:r>
            <a:r>
              <a:rPr lang="en" sz="1400">
                <a:solidFill>
                  <a:srgbClr val="990000"/>
                </a:solidFill>
              </a:rPr>
              <a:t> increased by 27%. </a:t>
            </a:r>
            <a:r>
              <a:rPr b="1" lang="en" sz="1400">
                <a:solidFill>
                  <a:srgbClr val="990000"/>
                </a:solidFill>
              </a:rPr>
              <a:t>Smaller </a:t>
            </a:r>
            <a:r>
              <a:rPr lang="en" sz="1400">
                <a:solidFill>
                  <a:srgbClr val="990000"/>
                </a:solidFill>
              </a:rPr>
              <a:t>increases in </a:t>
            </a:r>
            <a:r>
              <a:rPr b="1" lang="en" sz="1400">
                <a:solidFill>
                  <a:srgbClr val="990000"/>
                </a:solidFill>
              </a:rPr>
              <a:t>Kingston</a:t>
            </a:r>
            <a:r>
              <a:rPr lang="en" sz="1400">
                <a:solidFill>
                  <a:srgbClr val="990000"/>
                </a:solidFill>
              </a:rPr>
              <a:t>, </a:t>
            </a:r>
            <a:r>
              <a:rPr b="1" lang="en" sz="1400">
                <a:solidFill>
                  <a:srgbClr val="990000"/>
                </a:solidFill>
              </a:rPr>
              <a:t>Havering</a:t>
            </a:r>
            <a:r>
              <a:rPr lang="en" sz="1400">
                <a:solidFill>
                  <a:srgbClr val="990000"/>
                </a:solidFill>
              </a:rPr>
              <a:t> and </a:t>
            </a:r>
            <a:r>
              <a:rPr b="1" lang="en" sz="1400">
                <a:solidFill>
                  <a:srgbClr val="990000"/>
                </a:solidFill>
              </a:rPr>
              <a:t>Lewisham</a:t>
            </a:r>
            <a:r>
              <a:rPr lang="en" sz="1400">
                <a:solidFill>
                  <a:srgbClr val="990000"/>
                </a:solidFill>
              </a:rPr>
              <a:t>.</a:t>
            </a:r>
            <a:endParaRPr sz="1400">
              <a:solidFill>
                <a:srgbClr val="99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Mixed picture on a year by year and borough basis.</a:t>
            </a:r>
            <a:endParaRPr sz="1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92"/>
          <p:cNvPicPr preferRelativeResize="0"/>
          <p:nvPr/>
        </p:nvPicPr>
        <p:blipFill rotWithShape="1">
          <a:blip r:embed="rId3">
            <a:alphaModFix/>
          </a:blip>
          <a:srcRect b="8028" l="33430" r="39697" t="28301"/>
          <a:stretch/>
        </p:blipFill>
        <p:spPr>
          <a:xfrm>
            <a:off x="2746800" y="445025"/>
            <a:ext cx="3276600" cy="436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92"/>
          <p:cNvPicPr preferRelativeResize="0"/>
          <p:nvPr/>
        </p:nvPicPr>
        <p:blipFill rotWithShape="1">
          <a:blip r:embed="rId4">
            <a:alphaModFix/>
          </a:blip>
          <a:srcRect b="7997" l="32046" r="39751" t="28878"/>
          <a:stretch/>
        </p:blipFill>
        <p:spPr>
          <a:xfrm>
            <a:off x="54525" y="445025"/>
            <a:ext cx="3468875" cy="4365076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92"/>
          <p:cNvSpPr txBox="1"/>
          <p:nvPr>
            <p:ph idx="1" type="body"/>
          </p:nvPr>
        </p:nvSpPr>
        <p:spPr>
          <a:xfrm>
            <a:off x="6397200" y="445000"/>
            <a:ext cx="2435100" cy="436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Industrial </a:t>
            </a:r>
            <a:r>
              <a:rPr b="1" lang="en"/>
              <a:t>and</a:t>
            </a:r>
            <a:r>
              <a:rPr b="1" lang="en">
                <a:solidFill>
                  <a:srgbClr val="9900FF"/>
                </a:solidFill>
              </a:rPr>
              <a:t> </a:t>
            </a:r>
            <a:r>
              <a:rPr b="1" lang="en">
                <a:solidFill>
                  <a:srgbClr val="76A5AF"/>
                </a:solidFill>
              </a:rPr>
              <a:t>domestic</a:t>
            </a:r>
            <a:r>
              <a:rPr b="1" lang="en">
                <a:solidFill>
                  <a:srgbClr val="9900FF"/>
                </a:solidFill>
              </a:rPr>
              <a:t> </a:t>
            </a:r>
            <a:r>
              <a:rPr b="1" lang="en">
                <a:solidFill>
                  <a:srgbClr val="666666"/>
                </a:solidFill>
              </a:rPr>
              <a:t>energy consumption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Since domestic consumption generally decreased from 2010-2017.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</a:rPr>
              <a:t>No visible correlation</a:t>
            </a:r>
            <a:r>
              <a:rPr lang="en" sz="1400">
                <a:solidFill>
                  <a:srgbClr val="666666"/>
                </a:solidFill>
              </a:rPr>
              <a:t> industrial &gt; domestic use.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93"/>
          <p:cNvPicPr preferRelativeResize="0"/>
          <p:nvPr/>
        </p:nvPicPr>
        <p:blipFill rotWithShape="1">
          <a:blip r:embed="rId3">
            <a:alphaModFix/>
          </a:blip>
          <a:srcRect b="8028" l="33430" r="39697" t="28301"/>
          <a:stretch/>
        </p:blipFill>
        <p:spPr>
          <a:xfrm>
            <a:off x="2746800" y="445025"/>
            <a:ext cx="3276600" cy="436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3"/>
          <p:cNvPicPr preferRelativeResize="0"/>
          <p:nvPr/>
        </p:nvPicPr>
        <p:blipFill rotWithShape="1">
          <a:blip r:embed="rId4">
            <a:alphaModFix/>
          </a:blip>
          <a:srcRect b="7997" l="32046" r="39751" t="28878"/>
          <a:stretch/>
        </p:blipFill>
        <p:spPr>
          <a:xfrm>
            <a:off x="54525" y="445025"/>
            <a:ext cx="3468875" cy="436507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93"/>
          <p:cNvSpPr txBox="1"/>
          <p:nvPr>
            <p:ph idx="1" type="body"/>
          </p:nvPr>
        </p:nvSpPr>
        <p:spPr>
          <a:xfrm>
            <a:off x="6397200" y="445000"/>
            <a:ext cx="2435100" cy="436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Industrial </a:t>
            </a:r>
            <a:r>
              <a:rPr b="1" lang="en"/>
              <a:t>&gt; </a:t>
            </a:r>
            <a:r>
              <a:rPr b="1" lang="en">
                <a:solidFill>
                  <a:srgbClr val="76A5AF"/>
                </a:solidFill>
              </a:rPr>
              <a:t>domestic</a:t>
            </a:r>
            <a:r>
              <a:rPr b="1" lang="en">
                <a:solidFill>
                  <a:srgbClr val="9900FF"/>
                </a:solidFill>
              </a:rPr>
              <a:t> </a:t>
            </a:r>
            <a:endParaRPr b="1"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Can take years from stopping industrial use, building new homes and for residents to move in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Industrial land strategy: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-"/>
            </a:pPr>
            <a:r>
              <a:rPr lang="en" sz="1400">
                <a:solidFill>
                  <a:srgbClr val="666666"/>
                </a:solidFill>
              </a:rPr>
              <a:t>Move industrial use to another part of borough, or a different borough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-"/>
            </a:pPr>
            <a:r>
              <a:rPr lang="en" sz="1400">
                <a:solidFill>
                  <a:srgbClr val="666666"/>
                </a:solidFill>
              </a:rPr>
              <a:t>Consolidate and intensify industrial land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1"/>
          <p:cNvPicPr preferRelativeResize="0"/>
          <p:nvPr/>
        </p:nvPicPr>
        <p:blipFill rotWithShape="1">
          <a:blip r:embed="rId3">
            <a:alphaModFix/>
          </a:blip>
          <a:srcRect b="0" l="19" r="29" t="0"/>
          <a:stretch/>
        </p:blipFill>
        <p:spPr>
          <a:xfrm>
            <a:off x="3470800" y="1152475"/>
            <a:ext cx="5361500" cy="37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Strategic urban planning</a:t>
            </a:r>
            <a:endParaRPr b="1" sz="2000">
              <a:solidFill>
                <a:srgbClr val="666A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44" name="Google Shape;144;p31"/>
          <p:cNvSpPr txBox="1"/>
          <p:nvPr>
            <p:ph idx="1" type="body"/>
          </p:nvPr>
        </p:nvSpPr>
        <p:spPr>
          <a:xfrm>
            <a:off x="3117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Greater London Authority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2010 - 2017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" sz="1400">
                <a:solidFill>
                  <a:srgbClr val="999999"/>
                </a:solidFill>
              </a:rPr>
              <a:t>Esri ArcGIS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" sz="1400">
                <a:solidFill>
                  <a:srgbClr val="999999"/>
                </a:solidFill>
              </a:rPr>
              <a:t>Adobe Illustrator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" sz="1400">
                <a:solidFill>
                  <a:srgbClr val="999999"/>
                </a:solidFill>
              </a:rPr>
              <a:t>Adobe InDesign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" sz="1400">
                <a:solidFill>
                  <a:srgbClr val="999999"/>
                </a:solidFill>
              </a:rPr>
              <a:t>Excel </a:t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</a:rPr>
              <a:t>Royal Docks Opportunity Area Planning Framework Working Draft 2017</a:t>
            </a:r>
            <a:endParaRPr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4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6A5AF"/>
                </a:solidFill>
              </a:rPr>
              <a:t>The</a:t>
            </a:r>
            <a:r>
              <a:rPr b="1" lang="en" sz="1400">
                <a:solidFill>
                  <a:srgbClr val="76A5AF"/>
                </a:solidFill>
              </a:rPr>
              <a:t> </a:t>
            </a:r>
            <a:r>
              <a:rPr lang="en" sz="1400">
                <a:solidFill>
                  <a:srgbClr val="76A5AF"/>
                </a:solidFill>
              </a:rPr>
              <a:t>domestic sector</a:t>
            </a:r>
            <a:r>
              <a:rPr b="1" lang="en" sz="1400">
                <a:solidFill>
                  <a:srgbClr val="76A5AF"/>
                </a:solidFill>
              </a:rPr>
              <a:t> consumes more </a:t>
            </a:r>
            <a:r>
              <a:rPr lang="en" sz="1400">
                <a:solidFill>
                  <a:srgbClr val="76A5AF"/>
                </a:solidFill>
              </a:rPr>
              <a:t>energy </a:t>
            </a:r>
            <a:r>
              <a:rPr b="1" lang="en" sz="1400">
                <a:solidFill>
                  <a:srgbClr val="76A5AF"/>
                </a:solidFill>
              </a:rPr>
              <a:t>than it emits</a:t>
            </a:r>
            <a:r>
              <a:rPr lang="en" sz="1400">
                <a:solidFill>
                  <a:srgbClr val="76A5AF"/>
                </a:solidFill>
              </a:rPr>
              <a:t>.</a:t>
            </a:r>
            <a:br>
              <a:rPr lang="en" sz="1400">
                <a:solidFill>
                  <a:srgbClr val="666666"/>
                </a:solidFill>
              </a:rPr>
            </a:b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00FF"/>
                </a:solidFill>
              </a:rPr>
              <a:t>The industrial and commercial sector </a:t>
            </a:r>
            <a:r>
              <a:rPr b="1" lang="en" sz="1400">
                <a:solidFill>
                  <a:srgbClr val="9900FF"/>
                </a:solidFill>
              </a:rPr>
              <a:t>emits more </a:t>
            </a:r>
            <a:r>
              <a:rPr lang="en" sz="1400">
                <a:solidFill>
                  <a:srgbClr val="9900FF"/>
                </a:solidFill>
              </a:rPr>
              <a:t>carbon </a:t>
            </a:r>
            <a:r>
              <a:rPr b="1" lang="en" sz="1400">
                <a:solidFill>
                  <a:srgbClr val="9900FF"/>
                </a:solidFill>
              </a:rPr>
              <a:t>than it consumes</a:t>
            </a:r>
            <a:r>
              <a:rPr lang="en" sz="1400">
                <a:solidFill>
                  <a:srgbClr val="9900FF"/>
                </a:solidFill>
              </a:rPr>
              <a:t>.</a:t>
            </a:r>
            <a:endParaRPr sz="14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</a:rPr>
              <a:t>E</a:t>
            </a:r>
            <a:r>
              <a:rPr b="1" lang="en" sz="1400">
                <a:solidFill>
                  <a:srgbClr val="666666"/>
                </a:solidFill>
              </a:rPr>
              <a:t>missions dropped in 2013 and 2014</a:t>
            </a:r>
            <a:r>
              <a:rPr lang="en" sz="1400">
                <a:solidFill>
                  <a:srgbClr val="666666"/>
                </a:solidFill>
              </a:rPr>
              <a:t>? 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66666"/>
              </a:solidFill>
            </a:endParaRPr>
          </a:p>
        </p:txBody>
      </p:sp>
      <p:pic>
        <p:nvPicPr>
          <p:cNvPr id="605" name="Google Shape;605;p9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Google Shape;606;p94"/>
          <p:cNvCxnSpPr/>
          <p:nvPr/>
        </p:nvCxnSpPr>
        <p:spPr>
          <a:xfrm>
            <a:off x="3484775" y="2049850"/>
            <a:ext cx="0" cy="545100"/>
          </a:xfrm>
          <a:prstGeom prst="straightConnector1">
            <a:avLst/>
          </a:prstGeom>
          <a:noFill/>
          <a:ln cap="flat" cmpd="sng" w="9525">
            <a:solidFill>
              <a:srgbClr val="76A5A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94"/>
          <p:cNvCxnSpPr/>
          <p:nvPr/>
        </p:nvCxnSpPr>
        <p:spPr>
          <a:xfrm>
            <a:off x="2857500" y="1629725"/>
            <a:ext cx="0" cy="5451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8" name="Google Shape;608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Summary</a:t>
            </a:r>
            <a:endParaRPr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Summary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614" name="Google Shape;614;p95"/>
          <p:cNvSpPr txBox="1"/>
          <p:nvPr>
            <p:ph idx="1" type="body"/>
          </p:nvPr>
        </p:nvSpPr>
        <p:spPr>
          <a:xfrm>
            <a:off x="63972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Electricity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6B26B"/>
                </a:solidFill>
              </a:rPr>
              <a:t>2010-  2017</a:t>
            </a:r>
            <a:endParaRPr b="1" sz="1400">
              <a:solidFill>
                <a:srgbClr val="F6B2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9900"/>
                </a:solidFill>
              </a:rPr>
              <a:t>-7 226</a:t>
            </a:r>
            <a:r>
              <a:rPr b="1" lang="en" sz="1400">
                <a:solidFill>
                  <a:srgbClr val="FF9900"/>
                </a:solidFill>
              </a:rPr>
              <a:t> </a:t>
            </a:r>
            <a:r>
              <a:rPr lang="en" sz="1400">
                <a:solidFill>
                  <a:srgbClr val="FF9900"/>
                </a:solidFill>
              </a:rPr>
              <a:t>GigaWatts hour</a:t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9900"/>
                </a:solidFill>
              </a:rPr>
              <a:t>From </a:t>
            </a:r>
            <a:r>
              <a:rPr b="1" lang="en" sz="1400">
                <a:solidFill>
                  <a:srgbClr val="FF9900"/>
                </a:solidFill>
              </a:rPr>
              <a:t>2013: Emission decreases </a:t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9900"/>
                </a:solidFill>
              </a:rPr>
              <a:t>&gt; Improved technology? </a:t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9900"/>
                </a:solidFill>
              </a:rPr>
              <a:t>&gt; Double counting renewables?</a:t>
            </a:r>
            <a:endParaRPr sz="1400">
              <a:solidFill>
                <a:srgbClr val="FF9900"/>
              </a:solidFill>
            </a:endParaRPr>
          </a:p>
        </p:txBody>
      </p:sp>
      <p:pic>
        <p:nvPicPr>
          <p:cNvPr id="615" name="Google Shape;615;p9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1527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1"/>
                </a:solidFill>
              </a:rPr>
              <a:t>Summary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621" name="Google Shape;621;p96"/>
          <p:cNvSpPr txBox="1"/>
          <p:nvPr>
            <p:ph idx="1" type="body"/>
          </p:nvPr>
        </p:nvSpPr>
        <p:spPr>
          <a:xfrm>
            <a:off x="311700" y="3757750"/>
            <a:ext cx="8520600" cy="105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Decreased </a:t>
            </a:r>
            <a:r>
              <a:rPr lang="en" sz="1600">
                <a:solidFill>
                  <a:srgbClr val="999999"/>
                </a:solidFill>
              </a:rPr>
              <a:t>e</a:t>
            </a:r>
            <a:r>
              <a:rPr lang="en" sz="1600">
                <a:solidFill>
                  <a:srgbClr val="999999"/>
                </a:solidFill>
              </a:rPr>
              <a:t>nergy consumption and carbon emission</a:t>
            </a:r>
            <a:endParaRPr sz="16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66666"/>
                </a:solidFill>
              </a:rPr>
              <a:t>-28 727</a:t>
            </a:r>
            <a:r>
              <a:rPr b="1" lang="en" sz="1400">
                <a:solidFill>
                  <a:srgbClr val="666666"/>
                </a:solidFill>
              </a:rPr>
              <a:t> </a:t>
            </a:r>
            <a:r>
              <a:rPr lang="en" sz="1400">
                <a:solidFill>
                  <a:srgbClr val="666666"/>
                </a:solidFill>
              </a:rPr>
              <a:t>GigaWatts hour, </a:t>
            </a:r>
            <a:r>
              <a:rPr b="1" lang="en" sz="2000">
                <a:solidFill>
                  <a:srgbClr val="666666"/>
                </a:solidFill>
              </a:rPr>
              <a:t>-11 224</a:t>
            </a:r>
            <a:r>
              <a:rPr b="1" lang="en" sz="1400">
                <a:solidFill>
                  <a:srgbClr val="666666"/>
                </a:solidFill>
              </a:rPr>
              <a:t> </a:t>
            </a:r>
            <a:r>
              <a:rPr lang="en" sz="1400">
                <a:solidFill>
                  <a:srgbClr val="666666"/>
                </a:solidFill>
              </a:rPr>
              <a:t>Kilotonnes CO2e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Increased </a:t>
            </a:r>
            <a:r>
              <a:rPr lang="en" sz="1600">
                <a:solidFill>
                  <a:srgbClr val="999999"/>
                </a:solidFill>
              </a:rPr>
              <a:t>use in waste and renewables. Improved electricity production?</a:t>
            </a:r>
            <a:endParaRPr sz="16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9900"/>
              </a:solidFill>
            </a:endParaRPr>
          </a:p>
        </p:txBody>
      </p:sp>
      <p:pic>
        <p:nvPicPr>
          <p:cNvPr id="622" name="Google Shape;622;p9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49600" cy="256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9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300" y="1152475"/>
            <a:ext cx="4149600" cy="2565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50" y="-1262"/>
            <a:ext cx="4917349" cy="514601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97"/>
          <p:cNvSpPr txBox="1"/>
          <p:nvPr>
            <p:ph idx="1" type="body"/>
          </p:nvPr>
        </p:nvSpPr>
        <p:spPr>
          <a:xfrm>
            <a:off x="6397200" y="445025"/>
            <a:ext cx="2435100" cy="436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9900"/>
                </a:solidFill>
              </a:rPr>
              <a:t>Summary</a:t>
            </a:r>
            <a:endParaRPr b="1" sz="28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C78D8"/>
                </a:solidFill>
              </a:rPr>
              <a:t>5 highest industrial consumers</a:t>
            </a:r>
            <a:r>
              <a:rPr lang="en" sz="1400">
                <a:solidFill>
                  <a:srgbClr val="3C78D8"/>
                </a:solidFill>
              </a:rPr>
              <a:t> are among the </a:t>
            </a:r>
            <a:r>
              <a:rPr b="1" lang="en" sz="1400">
                <a:solidFill>
                  <a:srgbClr val="3C78D8"/>
                </a:solidFill>
              </a:rPr>
              <a:t>highest 10 L</a:t>
            </a:r>
            <a:r>
              <a:rPr lang="en" sz="1400">
                <a:solidFill>
                  <a:srgbClr val="3C78D8"/>
                </a:solidFill>
              </a:rPr>
              <a:t>ondon boroughs</a:t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666666"/>
              </a:solidFill>
            </a:endParaRPr>
          </a:p>
        </p:txBody>
      </p:sp>
      <p:sp>
        <p:nvSpPr>
          <p:cNvPr id="630" name="Google Shape;630;p97"/>
          <p:cNvSpPr txBox="1"/>
          <p:nvPr/>
        </p:nvSpPr>
        <p:spPr>
          <a:xfrm>
            <a:off x="994925" y="531600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1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31" name="Google Shape;631;p97"/>
          <p:cNvSpPr txBox="1"/>
          <p:nvPr/>
        </p:nvSpPr>
        <p:spPr>
          <a:xfrm>
            <a:off x="952050" y="1379325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2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32" name="Google Shape;632;p97"/>
          <p:cNvSpPr txBox="1"/>
          <p:nvPr/>
        </p:nvSpPr>
        <p:spPr>
          <a:xfrm>
            <a:off x="947288" y="1622225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3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33" name="Google Shape;633;p97"/>
          <p:cNvSpPr txBox="1"/>
          <p:nvPr/>
        </p:nvSpPr>
        <p:spPr>
          <a:xfrm>
            <a:off x="994925" y="645913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4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34" name="Google Shape;634;p97"/>
          <p:cNvSpPr txBox="1"/>
          <p:nvPr/>
        </p:nvSpPr>
        <p:spPr>
          <a:xfrm>
            <a:off x="994913" y="2345250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5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35" name="Google Shape;635;p97"/>
          <p:cNvSpPr txBox="1"/>
          <p:nvPr/>
        </p:nvSpPr>
        <p:spPr>
          <a:xfrm>
            <a:off x="3671438" y="531600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1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636" name="Google Shape;636;p97"/>
          <p:cNvSpPr txBox="1"/>
          <p:nvPr/>
        </p:nvSpPr>
        <p:spPr>
          <a:xfrm>
            <a:off x="2695113" y="645900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2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637" name="Google Shape;637;p97"/>
          <p:cNvSpPr txBox="1"/>
          <p:nvPr/>
        </p:nvSpPr>
        <p:spPr>
          <a:xfrm>
            <a:off x="2475963" y="775675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3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638" name="Google Shape;638;p97"/>
          <p:cNvSpPr txBox="1"/>
          <p:nvPr/>
        </p:nvSpPr>
        <p:spPr>
          <a:xfrm>
            <a:off x="2418813" y="1259713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4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639" name="Google Shape;639;p97"/>
          <p:cNvSpPr txBox="1"/>
          <p:nvPr/>
        </p:nvSpPr>
        <p:spPr>
          <a:xfrm>
            <a:off x="2380638" y="1018563"/>
            <a:ext cx="20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5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6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98"/>
          <p:cNvSpPr txBox="1"/>
          <p:nvPr>
            <p:ph idx="1" type="body"/>
          </p:nvPr>
        </p:nvSpPr>
        <p:spPr>
          <a:xfrm>
            <a:off x="311700" y="445025"/>
            <a:ext cx="60855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London is becoming greener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400">
                <a:solidFill>
                  <a:srgbClr val="666666"/>
                </a:solidFill>
              </a:rPr>
            </a:b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Recommendation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651" name="Google Shape;651;p99"/>
          <p:cNvSpPr txBox="1"/>
          <p:nvPr>
            <p:ph idx="1" type="body"/>
          </p:nvPr>
        </p:nvSpPr>
        <p:spPr>
          <a:xfrm>
            <a:off x="311700" y="1152475"/>
            <a:ext cx="24351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666666"/>
                </a:solidFill>
              </a:rPr>
              <a:t>Improve production and efficiency in industrial use</a:t>
            </a:r>
            <a:endParaRPr b="1"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666666"/>
                </a:solidFill>
              </a:rPr>
              <a:t>&gt; make the biggest impact in London.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400">
                <a:solidFill>
                  <a:srgbClr val="666666"/>
                </a:solidFill>
              </a:rPr>
            </a:b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52" name="Google Shape;652;p99"/>
          <p:cNvSpPr txBox="1"/>
          <p:nvPr>
            <p:ph idx="1" type="body"/>
          </p:nvPr>
        </p:nvSpPr>
        <p:spPr>
          <a:xfrm>
            <a:off x="2746800" y="1152475"/>
            <a:ext cx="24351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</a:rPr>
              <a:t>Focus on Barnet borough</a:t>
            </a:r>
            <a:endParaRPr b="1"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&gt; Largest energy </a:t>
            </a:r>
            <a:r>
              <a:rPr lang="en" sz="1400">
                <a:solidFill>
                  <a:srgbClr val="666666"/>
                </a:solidFill>
              </a:rPr>
              <a:t>consumer</a:t>
            </a:r>
            <a:r>
              <a:rPr lang="en" sz="1400">
                <a:solidFill>
                  <a:srgbClr val="666666"/>
                </a:solidFill>
              </a:rPr>
              <a:t> of energy in domestic and industrial sectors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&gt; </a:t>
            </a:r>
            <a:r>
              <a:rPr lang="en" sz="1400">
                <a:solidFill>
                  <a:srgbClr val="666666"/>
                </a:solidFill>
              </a:rPr>
              <a:t>Test bed for reducing use in both sectors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Further data exploration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658" name="Google Shape;658;p100"/>
          <p:cNvSpPr txBox="1"/>
          <p:nvPr>
            <p:ph idx="1" type="body"/>
          </p:nvPr>
        </p:nvSpPr>
        <p:spPr>
          <a:xfrm>
            <a:off x="311700" y="1152475"/>
            <a:ext cx="24351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</a:rPr>
              <a:t>What happened in 2012-2014 to reduce carbon emission?</a:t>
            </a:r>
            <a:endParaRPr b="1"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  <p:sp>
        <p:nvSpPr>
          <p:cNvPr id="659" name="Google Shape;659;p100"/>
          <p:cNvSpPr txBox="1"/>
          <p:nvPr>
            <p:ph idx="1" type="body"/>
          </p:nvPr>
        </p:nvSpPr>
        <p:spPr>
          <a:xfrm>
            <a:off x="2746800" y="1152475"/>
            <a:ext cx="24351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</a:rPr>
              <a:t>Visualise borough’s change in energy consumption from a table onto a map </a:t>
            </a:r>
            <a:endParaRPr b="1"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&gt; take into account time to redevelop to see landuse change.</a:t>
            </a:r>
            <a:br>
              <a:rPr lang="en" sz="1400">
                <a:solidFill>
                  <a:srgbClr val="666666"/>
                </a:solidFill>
              </a:rPr>
            </a:b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  <p:sp>
        <p:nvSpPr>
          <p:cNvPr id="660" name="Google Shape;660;p100"/>
          <p:cNvSpPr txBox="1"/>
          <p:nvPr>
            <p:ph idx="1" type="body"/>
          </p:nvPr>
        </p:nvSpPr>
        <p:spPr>
          <a:xfrm>
            <a:off x="5179650" y="1152475"/>
            <a:ext cx="24351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</a:rPr>
              <a:t>Calculate per capita</a:t>
            </a:r>
            <a:endParaRPr b="1"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&gt; energy consumption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&gt; carbon emissions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London’s carbon emission 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1152475"/>
            <a:ext cx="5974799" cy="359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London’s carbon emission 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156" name="Google Shape;1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1152475"/>
            <a:ext cx="5974799" cy="359108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3"/>
          <p:cNvSpPr txBox="1"/>
          <p:nvPr>
            <p:ph idx="1" type="body"/>
          </p:nvPr>
        </p:nvSpPr>
        <p:spPr>
          <a:xfrm>
            <a:off x="311700" y="1152475"/>
            <a:ext cx="2435100" cy="36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October 2016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Department of Energy and Climate Change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" sz="1400">
                <a:solidFill>
                  <a:srgbClr val="999999"/>
                </a:solidFill>
              </a:rPr>
              <a:t>By London borough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" sz="1400">
                <a:solidFill>
                  <a:srgbClr val="999999"/>
                </a:solidFill>
              </a:rPr>
              <a:t>By sector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" sz="1400">
                <a:solidFill>
                  <a:srgbClr val="999999"/>
                </a:solidFill>
              </a:rPr>
              <a:t>From 2005 - 2014</a:t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A7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